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7"/>
  </p:notesMasterIdLst>
  <p:handoutMasterIdLst>
    <p:handoutMasterId r:id="rId188"/>
  </p:handoutMasterIdLst>
  <p:sldIdLst>
    <p:sldId id="256" r:id="rId2"/>
    <p:sldId id="280" r:id="rId3"/>
    <p:sldId id="281" r:id="rId4"/>
    <p:sldId id="282" r:id="rId5"/>
    <p:sldId id="452" r:id="rId6"/>
    <p:sldId id="289" r:id="rId7"/>
    <p:sldId id="292" r:id="rId8"/>
    <p:sldId id="293" r:id="rId9"/>
    <p:sldId id="294" r:id="rId10"/>
    <p:sldId id="433" r:id="rId11"/>
    <p:sldId id="488" r:id="rId12"/>
    <p:sldId id="511" r:id="rId13"/>
    <p:sldId id="434" r:id="rId14"/>
    <p:sldId id="296" r:id="rId15"/>
    <p:sldId id="297" r:id="rId16"/>
    <p:sldId id="298" r:id="rId17"/>
    <p:sldId id="467" r:id="rId18"/>
    <p:sldId id="506" r:id="rId19"/>
    <p:sldId id="469" r:id="rId20"/>
    <p:sldId id="470" r:id="rId21"/>
    <p:sldId id="468" r:id="rId22"/>
    <p:sldId id="429" r:id="rId23"/>
    <p:sldId id="430" r:id="rId24"/>
    <p:sldId id="436" r:id="rId25"/>
    <p:sldId id="301" r:id="rId26"/>
    <p:sldId id="309" r:id="rId27"/>
    <p:sldId id="310" r:id="rId28"/>
    <p:sldId id="311" r:id="rId29"/>
    <p:sldId id="471" r:id="rId30"/>
    <p:sldId id="472" r:id="rId31"/>
    <p:sldId id="312" r:id="rId32"/>
    <p:sldId id="432" r:id="rId33"/>
    <p:sldId id="528" r:id="rId34"/>
    <p:sldId id="529" r:id="rId35"/>
    <p:sldId id="314" r:id="rId36"/>
    <p:sldId id="319" r:id="rId37"/>
    <p:sldId id="320" r:id="rId38"/>
    <p:sldId id="402" r:id="rId39"/>
    <p:sldId id="403" r:id="rId40"/>
    <p:sldId id="404" r:id="rId41"/>
    <p:sldId id="321" r:id="rId42"/>
    <p:sldId id="411" r:id="rId43"/>
    <p:sldId id="537" r:id="rId44"/>
    <p:sldId id="545" r:id="rId45"/>
    <p:sldId id="546" r:id="rId46"/>
    <p:sldId id="324" r:id="rId47"/>
    <p:sldId id="538" r:id="rId48"/>
    <p:sldId id="416" r:id="rId49"/>
    <p:sldId id="325" r:id="rId50"/>
    <p:sldId id="326" r:id="rId51"/>
    <p:sldId id="422" r:id="rId52"/>
    <p:sldId id="393" r:id="rId53"/>
    <p:sldId id="512" r:id="rId54"/>
    <p:sldId id="539" r:id="rId55"/>
    <p:sldId id="489" r:id="rId56"/>
    <p:sldId id="343" r:id="rId57"/>
    <p:sldId id="344" r:id="rId58"/>
    <p:sldId id="451" r:id="rId59"/>
    <p:sldId id="419" r:id="rId60"/>
    <p:sldId id="540" r:id="rId61"/>
    <p:sldId id="328" r:id="rId62"/>
    <p:sldId id="329" r:id="rId63"/>
    <p:sldId id="481" r:id="rId64"/>
    <p:sldId id="330" r:id="rId65"/>
    <p:sldId id="332" r:id="rId66"/>
    <p:sldId id="341" r:id="rId67"/>
    <p:sldId id="333" r:id="rId68"/>
    <p:sldId id="485" r:id="rId69"/>
    <p:sldId id="484" r:id="rId70"/>
    <p:sldId id="487" r:id="rId71"/>
    <p:sldId id="334" r:id="rId72"/>
    <p:sldId id="335" r:id="rId73"/>
    <p:sldId id="336" r:id="rId74"/>
    <p:sldId id="337" r:id="rId75"/>
    <p:sldId id="486" r:id="rId76"/>
    <p:sldId id="424" r:id="rId77"/>
    <p:sldId id="339" r:id="rId78"/>
    <p:sldId id="513" r:id="rId79"/>
    <p:sldId id="514" r:id="rId80"/>
    <p:sldId id="476" r:id="rId81"/>
    <p:sldId id="345" r:id="rId82"/>
    <p:sldId id="420" r:id="rId83"/>
    <p:sldId id="346" r:id="rId84"/>
    <p:sldId id="369" r:id="rId85"/>
    <p:sldId id="370" r:id="rId86"/>
    <p:sldId id="371" r:id="rId87"/>
    <p:sldId id="530" r:id="rId88"/>
    <p:sldId id="493" r:id="rId89"/>
    <p:sldId id="492" r:id="rId90"/>
    <p:sldId id="348" r:id="rId91"/>
    <p:sldId id="389" r:id="rId92"/>
    <p:sldId id="390" r:id="rId93"/>
    <p:sldId id="515" r:id="rId94"/>
    <p:sldId id="480" r:id="rId95"/>
    <p:sldId id="391" r:id="rId96"/>
    <p:sldId id="392" r:id="rId97"/>
    <p:sldId id="352" r:id="rId98"/>
    <p:sldId id="547" r:id="rId99"/>
    <p:sldId id="353" r:id="rId100"/>
    <p:sldId id="518" r:id="rId101"/>
    <p:sldId id="519" r:id="rId102"/>
    <p:sldId id="496" r:id="rId103"/>
    <p:sldId id="536" r:id="rId104"/>
    <p:sldId id="405" r:id="rId105"/>
    <p:sldId id="357" r:id="rId106"/>
    <p:sldId id="466" r:id="rId107"/>
    <p:sldId id="473" r:id="rId108"/>
    <p:sldId id="474" r:id="rId109"/>
    <p:sldId id="427" r:id="rId110"/>
    <p:sldId id="475" r:id="rId111"/>
    <p:sldId id="449" r:id="rId112"/>
    <p:sldId id="358" r:id="rId113"/>
    <p:sldId id="385" r:id="rId114"/>
    <p:sldId id="386" r:id="rId115"/>
    <p:sldId id="387" r:id="rId116"/>
    <p:sldId id="388" r:id="rId117"/>
    <p:sldId id="421" r:id="rId118"/>
    <p:sldId id="383" r:id="rId119"/>
    <p:sldId id="533" r:id="rId120"/>
    <p:sldId id="423" r:id="rId121"/>
    <p:sldId id="394" r:id="rId122"/>
    <p:sldId id="534" r:id="rId123"/>
    <p:sldId id="520" r:id="rId124"/>
    <p:sldId id="521" r:id="rId125"/>
    <p:sldId id="522" r:id="rId126"/>
    <p:sldId id="499" r:id="rId127"/>
    <p:sldId id="500" r:id="rId128"/>
    <p:sldId id="523" r:id="rId129"/>
    <p:sldId id="497" r:id="rId130"/>
    <p:sldId id="501" r:id="rId131"/>
    <p:sldId id="526" r:id="rId132"/>
    <p:sldId id="502" r:id="rId133"/>
    <p:sldId id="503" r:id="rId134"/>
    <p:sldId id="498" r:id="rId135"/>
    <p:sldId id="532" r:id="rId136"/>
    <p:sldId id="396" r:id="rId137"/>
    <p:sldId id="397" r:id="rId138"/>
    <p:sldId id="527" r:id="rId139"/>
    <p:sldId id="548" r:id="rId140"/>
    <p:sldId id="398" r:id="rId141"/>
    <p:sldId id="399" r:id="rId142"/>
    <p:sldId id="453" r:id="rId143"/>
    <p:sldId id="454" r:id="rId144"/>
    <p:sldId id="455" r:id="rId145"/>
    <p:sldId id="456" r:id="rId146"/>
    <p:sldId id="535" r:id="rId147"/>
    <p:sldId id="524" r:id="rId148"/>
    <p:sldId id="525" r:id="rId149"/>
    <p:sldId id="375" r:id="rId150"/>
    <p:sldId id="504" r:id="rId151"/>
    <p:sldId id="505" r:id="rId152"/>
    <p:sldId id="376" r:id="rId153"/>
    <p:sldId id="380" r:id="rId154"/>
    <p:sldId id="381" r:id="rId155"/>
    <p:sldId id="477" r:id="rId156"/>
    <p:sldId id="483" r:id="rId157"/>
    <p:sldId id="478" r:id="rId158"/>
    <p:sldId id="479" r:id="rId159"/>
    <p:sldId id="531" r:id="rId160"/>
    <p:sldId id="507" r:id="rId161"/>
    <p:sldId id="443" r:id="rId162"/>
    <p:sldId id="460" r:id="rId163"/>
    <p:sldId id="461" r:id="rId164"/>
    <p:sldId id="508" r:id="rId165"/>
    <p:sldId id="509" r:id="rId166"/>
    <p:sldId id="510" r:id="rId167"/>
    <p:sldId id="463" r:id="rId168"/>
    <p:sldId id="464" r:id="rId169"/>
    <p:sldId id="465" r:id="rId170"/>
    <p:sldId id="437" r:id="rId171"/>
    <p:sldId id="438" r:id="rId172"/>
    <p:sldId id="439" r:id="rId173"/>
    <p:sldId id="462" r:id="rId174"/>
    <p:sldId id="543" r:id="rId175"/>
    <p:sldId id="544" r:id="rId176"/>
    <p:sldId id="495" r:id="rId177"/>
    <p:sldId id="444" r:id="rId178"/>
    <p:sldId id="445" r:id="rId179"/>
    <p:sldId id="446" r:id="rId180"/>
    <p:sldId id="447" r:id="rId181"/>
    <p:sldId id="448" r:id="rId182"/>
    <p:sldId id="441" r:id="rId183"/>
    <p:sldId id="442" r:id="rId184"/>
    <p:sldId id="382" r:id="rId185"/>
    <p:sldId id="413" r:id="rId1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i keung Liu" initials="WkL" lastIdx="1" clrIdx="0">
    <p:extLst>
      <p:ext uri="{19B8F6BF-5375-455C-9EA6-DF929625EA0E}">
        <p15:presenceInfo xmlns:p15="http://schemas.microsoft.com/office/powerpoint/2012/main" userId="Wai keung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AA8A66"/>
    <a:srgbClr val="564430"/>
    <a:srgbClr val="D6C7B6"/>
    <a:srgbClr val="F3F9FA"/>
    <a:srgbClr val="E7F3F4"/>
    <a:srgbClr val="EAF5F6"/>
    <a:srgbClr val="022D9B"/>
    <a:srgbClr val="00072E"/>
    <a:srgbClr val="5CC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varScale="1">
        <p:scale>
          <a:sx n="96" d="100"/>
          <a:sy n="96" d="100"/>
        </p:scale>
        <p:origin x="112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36348"/>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Portfolio</a:t>
            </a:r>
            <a:r>
              <a:rPr lang="en-US" baseline="0"/>
              <a:t> Return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Sheet1!$E$2</c:f>
              <c:strCache>
                <c:ptCount val="1"/>
                <c:pt idx="0">
                  <c:v>Portfolio A</c:v>
                </c:pt>
              </c:strCache>
            </c:strRef>
          </c:tx>
          <c:spPr>
            <a:ln w="28575" cap="rnd">
              <a:solidFill>
                <a:schemeClr val="accent1"/>
              </a:solidFill>
              <a:round/>
            </a:ln>
            <a:effectLst/>
          </c:spPr>
          <c:marker>
            <c:symbol val="none"/>
          </c:marker>
          <c:val>
            <c:numRef>
              <c:f>Sheet1!$E$3:$E$12</c:f>
              <c:numCache>
                <c:formatCode>General</c:formatCode>
                <c:ptCount val="10"/>
                <c:pt idx="0">
                  <c:v>3</c:v>
                </c:pt>
                <c:pt idx="1">
                  <c:v>3.0300000000000002</c:v>
                </c:pt>
                <c:pt idx="2">
                  <c:v>3.0603000000000002</c:v>
                </c:pt>
                <c:pt idx="3">
                  <c:v>3.0909030000000004</c:v>
                </c:pt>
                <c:pt idx="4">
                  <c:v>3.1218120300000005</c:v>
                </c:pt>
                <c:pt idx="5">
                  <c:v>3.1530301503000007</c:v>
                </c:pt>
                <c:pt idx="6">
                  <c:v>3.1845604518030006</c:v>
                </c:pt>
                <c:pt idx="7">
                  <c:v>3.2164060563210306</c:v>
                </c:pt>
                <c:pt idx="8">
                  <c:v>3.2485701168842409</c:v>
                </c:pt>
                <c:pt idx="9">
                  <c:v>3.2810558180530833</c:v>
                </c:pt>
              </c:numCache>
            </c:numRef>
          </c:val>
          <c:smooth val="0"/>
          <c:extLst>
            <c:ext xmlns:c16="http://schemas.microsoft.com/office/drawing/2014/chart" uri="{C3380CC4-5D6E-409C-BE32-E72D297353CC}">
              <c16:uniqueId val="{00000000-C71C-4570-BF01-E15F5CE26595}"/>
            </c:ext>
          </c:extLst>
        </c:ser>
        <c:ser>
          <c:idx val="1"/>
          <c:order val="1"/>
          <c:tx>
            <c:strRef>
              <c:f>Sheet1!$F$2</c:f>
              <c:strCache>
                <c:ptCount val="1"/>
                <c:pt idx="0">
                  <c:v>Portfolio B</c:v>
                </c:pt>
              </c:strCache>
            </c:strRef>
          </c:tx>
          <c:spPr>
            <a:ln w="28575" cap="rnd">
              <a:solidFill>
                <a:schemeClr val="accent2"/>
              </a:solidFill>
              <a:round/>
            </a:ln>
            <a:effectLst/>
          </c:spPr>
          <c:marker>
            <c:symbol val="none"/>
          </c:marker>
          <c:val>
            <c:numRef>
              <c:f>Sheet1!$F$3:$F$12</c:f>
              <c:numCache>
                <c:formatCode>General</c:formatCode>
                <c:ptCount val="10"/>
                <c:pt idx="0">
                  <c:v>3</c:v>
                </c:pt>
                <c:pt idx="1">
                  <c:v>3.2</c:v>
                </c:pt>
                <c:pt idx="2">
                  <c:v>3.5</c:v>
                </c:pt>
                <c:pt idx="3">
                  <c:v>3.2</c:v>
                </c:pt>
                <c:pt idx="4">
                  <c:v>2.8</c:v>
                </c:pt>
                <c:pt idx="5">
                  <c:v>2.7</c:v>
                </c:pt>
                <c:pt idx="6">
                  <c:v>2.9</c:v>
                </c:pt>
                <c:pt idx="7">
                  <c:v>3</c:v>
                </c:pt>
                <c:pt idx="8">
                  <c:v>3.2</c:v>
                </c:pt>
                <c:pt idx="9">
                  <c:v>3.2810558180530833</c:v>
                </c:pt>
              </c:numCache>
            </c:numRef>
          </c:val>
          <c:smooth val="0"/>
          <c:extLst>
            <c:ext xmlns:c16="http://schemas.microsoft.com/office/drawing/2014/chart" uri="{C3380CC4-5D6E-409C-BE32-E72D297353CC}">
              <c16:uniqueId val="{00000001-C71C-4570-BF01-E15F5CE26595}"/>
            </c:ext>
          </c:extLst>
        </c:ser>
        <c:dLbls>
          <c:showLegendKey val="0"/>
          <c:showVal val="0"/>
          <c:showCatName val="0"/>
          <c:showSerName val="0"/>
          <c:showPercent val="0"/>
          <c:showBubbleSize val="0"/>
        </c:dLbls>
        <c:smooth val="0"/>
        <c:axId val="767366719"/>
        <c:axId val="767373375"/>
      </c:lineChart>
      <c:catAx>
        <c:axId val="7673667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73375"/>
        <c:crosses val="autoZero"/>
        <c:auto val="1"/>
        <c:lblAlgn val="ctr"/>
        <c:lblOffset val="100"/>
        <c:noMultiLvlLbl val="0"/>
      </c:catAx>
      <c:valAx>
        <c:axId val="767373375"/>
        <c:scaling>
          <c:orientation val="minMax"/>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366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extLst>
            <c:ext xmlns:c16="http://schemas.microsoft.com/office/drawing/2014/chart" uri="{C3380CC4-5D6E-409C-BE32-E72D297353CC}">
              <c16:uniqueId val="{00000000-E9E2-48D1-A7DD-010C8350540C}"/>
            </c:ext>
          </c:extLst>
        </c:ser>
        <c:dLbls>
          <c:showLegendKey val="0"/>
          <c:showVal val="0"/>
          <c:showCatName val="0"/>
          <c:showSerName val="0"/>
          <c:showPercent val="0"/>
          <c:showBubbleSize val="0"/>
        </c:dLbls>
        <c:smooth val="0"/>
        <c:axId val="119950336"/>
        <c:axId val="116419392"/>
      </c:lineChart>
      <c:catAx>
        <c:axId val="119950336"/>
        <c:scaling>
          <c:orientation val="minMax"/>
        </c:scaling>
        <c:delete val="0"/>
        <c:axPos val="b"/>
        <c:numFmt formatCode="h:mm" sourceLinked="1"/>
        <c:majorTickMark val="out"/>
        <c:minorTickMark val="none"/>
        <c:tickLblPos val="nextTo"/>
        <c:crossAx val="116419392"/>
        <c:crosses val="autoZero"/>
        <c:auto val="1"/>
        <c:lblAlgn val="ctr"/>
        <c:lblOffset val="100"/>
        <c:noMultiLvlLbl val="0"/>
      </c:catAx>
      <c:valAx>
        <c:axId val="116419392"/>
        <c:scaling>
          <c:orientation val="minMax"/>
          <c:max val="100"/>
        </c:scaling>
        <c:delete val="0"/>
        <c:axPos val="l"/>
        <c:majorGridlines/>
        <c:numFmt formatCode="General" sourceLinked="1"/>
        <c:majorTickMark val="out"/>
        <c:minorTickMark val="none"/>
        <c:tickLblPos val="nextTo"/>
        <c:crossAx val="1199503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41</c:v>
                </c:pt>
                <c:pt idx="2">
                  <c:v>52</c:v>
                </c:pt>
                <c:pt idx="3">
                  <c:v>59</c:v>
                </c:pt>
                <c:pt idx="4">
                  <c:v>65</c:v>
                </c:pt>
                <c:pt idx="5">
                  <c:v>70</c:v>
                </c:pt>
                <c:pt idx="6">
                  <c:v>74</c:v>
                </c:pt>
                <c:pt idx="7">
                  <c:v>77</c:v>
                </c:pt>
                <c:pt idx="8">
                  <c:v>79</c:v>
                </c:pt>
                <c:pt idx="9">
                  <c:v>80</c:v>
                </c:pt>
              </c:numCache>
            </c:numRef>
          </c:val>
          <c:smooth val="0"/>
          <c:extLst>
            <c:ext xmlns:c16="http://schemas.microsoft.com/office/drawing/2014/chart" uri="{C3380CC4-5D6E-409C-BE32-E72D297353CC}">
              <c16:uniqueId val="{00000000-A41D-4C5C-8527-C64A3CF205BE}"/>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8.8888888888888893</c:v>
                </c:pt>
                <c:pt idx="2">
                  <c:v>17.777777777777779</c:v>
                </c:pt>
                <c:pt idx="3">
                  <c:v>26.666666666666668</c:v>
                </c:pt>
                <c:pt idx="4">
                  <c:v>35.555555555555557</c:v>
                </c:pt>
                <c:pt idx="5">
                  <c:v>44.444444444444443</c:v>
                </c:pt>
                <c:pt idx="6">
                  <c:v>53.333333333333329</c:v>
                </c:pt>
                <c:pt idx="7">
                  <c:v>62.222222222222214</c:v>
                </c:pt>
                <c:pt idx="8">
                  <c:v>71.1111111111111</c:v>
                </c:pt>
                <c:pt idx="9">
                  <c:v>79.999999999999986</c:v>
                </c:pt>
              </c:numCache>
            </c:numRef>
          </c:val>
          <c:smooth val="0"/>
          <c:extLst>
            <c:ext xmlns:c16="http://schemas.microsoft.com/office/drawing/2014/chart" uri="{C3380CC4-5D6E-409C-BE32-E72D297353CC}">
              <c16:uniqueId val="{00000000-8CA6-4F6D-B5BB-D8AD1614E297}"/>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txPr>
          <a:bodyPr/>
          <a:lstStyle/>
          <a:p>
            <a:pPr>
              <a:defRPr sz="1200" baseline="0"/>
            </a:pPr>
            <a:endParaRPr lang="en-US"/>
          </a:p>
        </c:txPr>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extLst>
            <c:ext xmlns:c16="http://schemas.microsoft.com/office/drawing/2014/chart" uri="{C3380CC4-5D6E-409C-BE32-E72D297353CC}">
              <c16:uniqueId val="{00000000-6677-4280-91AF-7BA65096C436}"/>
            </c:ext>
          </c:extLst>
        </c:ser>
        <c:dLbls>
          <c:showLegendKey val="0"/>
          <c:showVal val="0"/>
          <c:showCatName val="0"/>
          <c:showSerName val="0"/>
          <c:showPercent val="0"/>
          <c:showBubbleSize val="0"/>
        </c:dLbls>
        <c:smooth val="0"/>
        <c:axId val="163650560"/>
        <c:axId val="53643520"/>
      </c:lineChart>
      <c:catAx>
        <c:axId val="163650560"/>
        <c:scaling>
          <c:orientation val="minMax"/>
        </c:scaling>
        <c:delete val="0"/>
        <c:axPos val="b"/>
        <c:numFmt formatCode="h:mm" sourceLinked="1"/>
        <c:majorTickMark val="out"/>
        <c:minorTickMark val="none"/>
        <c:tickLblPos val="nextTo"/>
        <c:crossAx val="53643520"/>
        <c:crosses val="autoZero"/>
        <c:auto val="1"/>
        <c:lblAlgn val="ctr"/>
        <c:lblOffset val="100"/>
        <c:noMultiLvlLbl val="0"/>
      </c:catAx>
      <c:valAx>
        <c:axId val="53643520"/>
        <c:scaling>
          <c:orientation val="minMax"/>
          <c:max val="80"/>
        </c:scaling>
        <c:delete val="1"/>
        <c:axPos val="l"/>
        <c:majorGridlines/>
        <c:numFmt formatCode="General" sourceLinked="1"/>
        <c:majorTickMark val="out"/>
        <c:minorTickMark val="none"/>
        <c:tickLblPos val="nextTo"/>
        <c:crossAx val="163650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a:t>Do nothing</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a:t>Buy all the 2.8 billion </a:t>
          </a:r>
          <a:r>
            <a:rPr lang="en-US" sz="1600" dirty="0" err="1"/>
            <a:t>Tencent</a:t>
          </a:r>
          <a:r>
            <a:rPr lang="en-US" sz="1600" b="1" dirty="0" err="1">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a:t>All execute at the Closing Price $550</a:t>
          </a:r>
          <a:br>
            <a:rPr lang="en-US" sz="1600" dirty="0"/>
          </a:br>
          <a:r>
            <a:rPr lang="en-US" sz="1600" dirty="0"/>
            <a:t>(meet the objective)</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a:t>Closing price is $550</a:t>
          </a:r>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a:t>Continuous Trading</a:t>
          </a:r>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a:t>9am – 4pm</a:t>
          </a:r>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a:solidFill>
                <a:srgbClr val="0070C0"/>
              </a:solidFill>
            </a:rPr>
            <a:t>Pre-trade portion: </a:t>
          </a:r>
          <a:r>
            <a:rPr lang="en-US" sz="1400" dirty="0"/>
            <a:t>execute </a:t>
          </a:r>
          <a:r>
            <a:rPr lang="en-US" sz="1400" b="1" dirty="0">
              <a:solidFill>
                <a:srgbClr val="0070C0"/>
              </a:solidFill>
            </a:rPr>
            <a:t>20%</a:t>
          </a:r>
          <a:r>
            <a:rPr lang="en-US" sz="1400" dirty="0"/>
            <a:t> of the order</a:t>
          </a:r>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a:t>Closing Auction</a:t>
          </a:r>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a:t>4pm – 4.10pm</a:t>
          </a:r>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a:solidFill>
                <a:srgbClr val="0070C0"/>
              </a:solidFill>
            </a:rPr>
            <a:t>On-close portion</a:t>
          </a:r>
          <a:r>
            <a:rPr lang="en-US" sz="1400" dirty="0"/>
            <a:t>: execution </a:t>
          </a:r>
          <a:r>
            <a:rPr lang="en-US" sz="1400" b="1" dirty="0">
              <a:solidFill>
                <a:srgbClr val="0070C0"/>
              </a:solidFill>
            </a:rPr>
            <a:t>80%</a:t>
          </a:r>
          <a:r>
            <a:rPr lang="en-US" sz="1400" dirty="0"/>
            <a:t> of the order</a:t>
          </a: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a:t>Closing </a:t>
          </a:r>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a:t>The overall executed price is 548.6 x 0.2 + 550 x 0.8 = 549.72</a:t>
          </a:r>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a:t>Buy the remaining HK$2.24B (2.8B x 0.8) of </a:t>
          </a:r>
          <a:r>
            <a:rPr lang="en-US" sz="1400" dirty="0" err="1"/>
            <a:t>Tencent</a:t>
          </a:r>
          <a:r>
            <a:rPr lang="en-US" sz="1400" dirty="0"/>
            <a:t> in closing auction</a:t>
          </a:r>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a:t>Buy HK$560M (2.8B x 0.2) of </a:t>
          </a:r>
          <a:r>
            <a:rPr lang="en-US" sz="1400" dirty="0" err="1"/>
            <a:t>Tencent</a:t>
          </a:r>
          <a:r>
            <a:rPr lang="en-US" sz="1400" dirty="0"/>
            <a:t> from </a:t>
          </a:r>
          <a:r>
            <a:rPr lang="en-US" sz="1400" b="1" u="sng" dirty="0">
              <a:solidFill>
                <a:srgbClr val="0070C0"/>
              </a:solidFill>
            </a:rPr>
            <a:t>3pm to 4pm</a:t>
          </a: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a:t>Average executed price is $548.6 </a:t>
          </a:r>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a:t>Closing price is $550</a:t>
          </a:r>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a:t>549.72 is better than the closing price of 550 by 0.28 (0.05%)</a:t>
          </a:r>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a:t>This earns 0.05% x 2.8B = </a:t>
          </a:r>
          <a:r>
            <a:rPr lang="en-US" sz="1400" b="1" u="sng" dirty="0">
              <a:solidFill>
                <a:srgbClr val="0070C0"/>
              </a:solidFill>
            </a:rPr>
            <a:t>$1.425M</a:t>
          </a: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48337415-4584-4D41-96B9-12B98A7B7AF4}" type="presOf" srcId="{7B5F13F2-6B46-4B37-99EF-D7D049699EDE}" destId="{6A7A0FF8-8631-44B7-A66F-BC11E5283850}" srcOrd="0" destOrd="3" presId="urn:microsoft.com/office/officeart/2005/8/layout/chevron2"/>
    <dgm:cxn modelId="{93B796CC-9EB3-407D-B8CF-7504E437DA36}" type="presOf" srcId="{F9B1FFF3-E303-4695-8C89-0881E61C71E4}" destId="{16B6CA9F-190D-4B84-A54C-DFA35B5EFC7F}"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779F3540-DF83-4BAD-8F7E-DA43758DDAB7}" type="presOf" srcId="{F2B15B1D-B4E4-4130-826B-F360B9DA818B}" destId="{ADD4B9CB-50A2-4F21-8681-E748ECD76EDF}" srcOrd="0" destOrd="0" presId="urn:microsoft.com/office/officeart/2005/8/layout/chevron2"/>
    <dgm:cxn modelId="{F63B3339-6AD3-411C-8E9B-115138B62B57}" type="presOf" srcId="{80A44884-B2E4-410A-917A-A6BD61325A95}" destId="{16B6CA9F-190D-4B84-A54C-DFA35B5EFC7F}" srcOrd="0" destOrd="2"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342900" lvl="2" indent="-171450" algn="l" defTabSz="711200">
            <a:lnSpc>
              <a:spcPct val="90000"/>
            </a:lnSpc>
            <a:spcBef>
              <a:spcPct val="0"/>
            </a:spcBef>
            <a:spcAft>
              <a:spcPct val="15000"/>
            </a:spcAft>
            <a:buChar char="••"/>
          </a:pPr>
          <a:r>
            <a:rPr lang="en-US" sz="1600" kern="1200" dirty="0"/>
            <a:t>Do nothing</a:t>
          </a:r>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342900" lvl="2" indent="-171450" algn="l" defTabSz="711200">
            <a:lnSpc>
              <a:spcPct val="90000"/>
            </a:lnSpc>
            <a:spcBef>
              <a:spcPct val="0"/>
            </a:spcBef>
            <a:spcAft>
              <a:spcPct val="15000"/>
            </a:spcAft>
            <a:buChar char="••"/>
          </a:pPr>
          <a:r>
            <a:rPr lang="en-US" sz="1600" kern="1200" dirty="0"/>
            <a:t>Buy all the 2.8 billion </a:t>
          </a:r>
          <a:r>
            <a:rPr lang="en-US" sz="1600" kern="1200" dirty="0" err="1"/>
            <a:t>Tencent</a:t>
          </a:r>
          <a:r>
            <a:rPr lang="en-US" sz="1600" b="1" kern="1200" dirty="0" err="1">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a:t>Closing price is $550</a:t>
          </a:r>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All execute at the Closing Price $550</a:t>
          </a:r>
          <a:br>
            <a:rPr lang="en-US" sz="1600" kern="1200" dirty="0"/>
          </a:br>
          <a:r>
            <a:rPr lang="en-US" sz="1600" kern="1200" dirty="0"/>
            <a:t>(meet the objective)</a:t>
          </a:r>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Continuous Trading</a:t>
          </a:r>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9am – 4pm</a:t>
          </a:r>
        </a:p>
        <a:p>
          <a:pPr marL="228600" lvl="2" indent="-114300" algn="l" defTabSz="622300">
            <a:lnSpc>
              <a:spcPct val="90000"/>
            </a:lnSpc>
            <a:spcBef>
              <a:spcPct val="0"/>
            </a:spcBef>
            <a:spcAft>
              <a:spcPct val="15000"/>
            </a:spcAft>
            <a:buChar char="••"/>
          </a:pPr>
          <a:r>
            <a:rPr lang="en-US" sz="1400" b="1" kern="1200" dirty="0">
              <a:solidFill>
                <a:srgbClr val="0070C0"/>
              </a:solidFill>
            </a:rPr>
            <a:t>Pre-trade portion: </a:t>
          </a:r>
          <a:r>
            <a:rPr lang="en-US" sz="1400" kern="1200" dirty="0"/>
            <a:t>execute </a:t>
          </a:r>
          <a:r>
            <a:rPr lang="en-US" sz="1400" b="1" kern="1200" dirty="0">
              <a:solidFill>
                <a:srgbClr val="0070C0"/>
              </a:solidFill>
            </a:rPr>
            <a:t>20%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HK$560M (2.8B x 0.2) of </a:t>
          </a:r>
          <a:r>
            <a:rPr lang="en-US" sz="1400" kern="1200" dirty="0" err="1"/>
            <a:t>Tencent</a:t>
          </a:r>
          <a:r>
            <a:rPr lang="en-US" sz="1400" kern="1200" dirty="0"/>
            <a:t> from </a:t>
          </a:r>
          <a:r>
            <a:rPr lang="en-US" sz="1400" b="1" u="sng" kern="1200" dirty="0">
              <a:solidFill>
                <a:srgbClr val="0070C0"/>
              </a:solidFill>
            </a:rPr>
            <a:t>3pm to 4pm</a:t>
          </a:r>
        </a:p>
        <a:p>
          <a:pPr marL="228600" lvl="2" indent="-114300" algn="l" defTabSz="622300">
            <a:lnSpc>
              <a:spcPct val="90000"/>
            </a:lnSpc>
            <a:spcBef>
              <a:spcPct val="0"/>
            </a:spcBef>
            <a:spcAft>
              <a:spcPct val="15000"/>
            </a:spcAft>
            <a:buChar char="••"/>
          </a:pPr>
          <a:r>
            <a:rPr lang="en-US" sz="1400" kern="1200" dirty="0"/>
            <a:t>Average executed price is $548.6 </a:t>
          </a:r>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Auction</a:t>
          </a:r>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a:t>4pm – 4.10pm</a:t>
          </a:r>
        </a:p>
        <a:p>
          <a:pPr marL="228600" lvl="2" indent="-114300" algn="l" defTabSz="622300">
            <a:lnSpc>
              <a:spcPct val="90000"/>
            </a:lnSpc>
            <a:spcBef>
              <a:spcPct val="0"/>
            </a:spcBef>
            <a:spcAft>
              <a:spcPct val="15000"/>
            </a:spcAft>
            <a:buChar char="••"/>
          </a:pPr>
          <a:r>
            <a:rPr lang="en-US" sz="1400" b="1" kern="1200" dirty="0">
              <a:solidFill>
                <a:srgbClr val="0070C0"/>
              </a:solidFill>
            </a:rPr>
            <a:t>On-close portion</a:t>
          </a:r>
          <a:r>
            <a:rPr lang="en-US" sz="1400" kern="1200" dirty="0"/>
            <a:t>: execution </a:t>
          </a:r>
          <a:r>
            <a:rPr lang="en-US" sz="1400" b="1" kern="1200" dirty="0">
              <a:solidFill>
                <a:srgbClr val="0070C0"/>
              </a:solidFill>
            </a:rPr>
            <a:t>80%</a:t>
          </a:r>
          <a:r>
            <a:rPr lang="en-US" sz="1400" kern="1200" dirty="0"/>
            <a:t> of the order</a:t>
          </a:r>
        </a:p>
        <a:p>
          <a:pPr marL="228600" lvl="2" indent="-114300" algn="l" defTabSz="622300">
            <a:lnSpc>
              <a:spcPct val="90000"/>
            </a:lnSpc>
            <a:spcBef>
              <a:spcPct val="0"/>
            </a:spcBef>
            <a:spcAft>
              <a:spcPct val="15000"/>
            </a:spcAft>
            <a:buChar char="••"/>
          </a:pPr>
          <a:r>
            <a:rPr lang="en-US" sz="1400" kern="1200" dirty="0"/>
            <a:t>Buy the remaining HK$2.24B (2.8B x 0.8) of </a:t>
          </a:r>
          <a:r>
            <a:rPr lang="en-US" sz="1400" kern="1200" dirty="0" err="1"/>
            <a:t>Tencent</a:t>
          </a:r>
          <a:r>
            <a:rPr lang="en-US" sz="1400" kern="1200" dirty="0"/>
            <a:t> in closing auction</a:t>
          </a:r>
        </a:p>
        <a:p>
          <a:pPr marL="228600" lvl="2" indent="-114300" algn="l" defTabSz="622300">
            <a:lnSpc>
              <a:spcPct val="90000"/>
            </a:lnSpc>
            <a:spcBef>
              <a:spcPct val="0"/>
            </a:spcBef>
            <a:spcAft>
              <a:spcPct val="15000"/>
            </a:spcAft>
            <a:buChar char="••"/>
          </a:pPr>
          <a:r>
            <a:rPr lang="en-US" sz="1400" kern="1200" dirty="0"/>
            <a:t>Closing price is $550</a:t>
          </a:r>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Closing </a:t>
          </a:r>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overall executed price is 548.6 x 0.2 + 550 x 0.8 = 549.72</a:t>
          </a:r>
        </a:p>
        <a:p>
          <a:pPr marL="114300" lvl="1" indent="-114300" algn="l" defTabSz="622300">
            <a:lnSpc>
              <a:spcPct val="90000"/>
            </a:lnSpc>
            <a:spcBef>
              <a:spcPct val="0"/>
            </a:spcBef>
            <a:spcAft>
              <a:spcPct val="15000"/>
            </a:spcAft>
            <a:buChar char="••"/>
          </a:pPr>
          <a:r>
            <a:rPr lang="en-US" sz="1400" kern="1200" dirty="0"/>
            <a:t>549.72 is better than the closing price of 550 by 0.28 (0.05%)</a:t>
          </a:r>
        </a:p>
        <a:p>
          <a:pPr marL="114300" lvl="1" indent="-114300" algn="l" defTabSz="622300">
            <a:lnSpc>
              <a:spcPct val="90000"/>
            </a:lnSpc>
            <a:spcBef>
              <a:spcPct val="0"/>
            </a:spcBef>
            <a:spcAft>
              <a:spcPct val="15000"/>
            </a:spcAft>
            <a:buChar char="••"/>
          </a:pPr>
          <a:r>
            <a:rPr lang="en-US" sz="1400" kern="1200" dirty="0"/>
            <a:t>This earns 0.05% x 2.8B = </a:t>
          </a:r>
          <a:r>
            <a:rPr lang="en-US" sz="1400" b="1" u="sng" kern="1200" dirty="0">
              <a:solidFill>
                <a:srgbClr val="0070C0"/>
              </a:solidFill>
            </a:rPr>
            <a:t>$1.425M</a:t>
          </a: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69</a:t>
            </a:fld>
            <a:endParaRPr lang="en-US"/>
          </a:p>
        </p:txBody>
      </p:sp>
    </p:spTree>
    <p:extLst>
      <p:ext uri="{BB962C8B-B14F-4D97-AF65-F5344CB8AC3E}">
        <p14:creationId xmlns:p14="http://schemas.microsoft.com/office/powerpoint/2010/main" val="265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331560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1512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85</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86</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3299199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104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141</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162</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One change: remove the explicit Dark Pool Algo from the UI (in fact, use </a:t>
            </a:r>
            <a:r>
              <a:rPr lang="en-US" sz="1200" dirty="0" err="1"/>
              <a:t>params</a:t>
            </a:r>
            <a:r>
              <a:rPr lang="en-US" sz="1200" dirty="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175</a:t>
            </a:fld>
            <a:endParaRPr lang="en-US"/>
          </a:p>
        </p:txBody>
      </p:sp>
    </p:spTree>
    <p:extLst>
      <p:ext uri="{BB962C8B-B14F-4D97-AF65-F5344CB8AC3E}">
        <p14:creationId xmlns:p14="http://schemas.microsoft.com/office/powerpoint/2010/main" val="3612625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179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180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181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182</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183</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Web site</a:t>
            </a:r>
          </a:p>
        </p:txBody>
      </p:sp>
      <p:sp>
        <p:nvSpPr>
          <p:cNvPr id="4" name="Slide Number Placeholder 3"/>
          <p:cNvSpPr>
            <a:spLocks noGrp="1"/>
          </p:cNvSpPr>
          <p:nvPr>
            <p:ph type="sldNum" sz="quarter" idx="10"/>
          </p:nvPr>
        </p:nvSpPr>
        <p:spPr/>
        <p:txBody>
          <a:bodyPr/>
          <a:lstStyle/>
          <a:p>
            <a:fld id="{CFC947A3-E2F4-9B43-B61C-6E4B48751614}" type="slidenum">
              <a:rPr lang="en-US" smtClean="0"/>
              <a:pPr/>
              <a:t>185</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56</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a:t>
            </a:r>
            <a:r>
              <a:rPr lang="en-US" baseline="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 market has long order</a:t>
            </a:r>
            <a:r>
              <a:rPr lang="en-US" baseline="0" dirty="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4195533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0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www.warrants.com.hk/en/warrant/calculator"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hyperlink" Target="https://www.hkex.com.hk/Services/Rules-and-Forms-and-Fees/Fees/Securities-(Hong-Kong)/Trading/Infrastructure?sc_lang=en" TargetMode="External"/><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7.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velvetech.com/blog/fpga-in-high-frequency-trading/" TargetMode="External"/><Relationship Id="rId5" Type="http://schemas.openxmlformats.org/officeDocument/2006/relationships/hyperlink" Target="https://arstechnica.com/information-technology/2016/11/private-microwave-networks-financial-hft/"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www.financemagnates.com/institutional-forex/execution/renaissance-technologies-aims-hft-using-atomic-clock/"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s://towardsdatascience.com/cryptocurrency-arbitrage-how-to-profit-from-it-e2d7bf805fde"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thestandard.com.hk/breaking-news/section/4/185669/Hong-Kong-crypto-exchange-Coinsuper-allegedly-frozen,-users-unable-to-withdraw-funds%C2%A0"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4"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1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1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jpeg"/><Relationship Id="rId4" Type="http://schemas.openxmlformats.org/officeDocument/2006/relationships/image" Target="../media/image14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ken-liu-76b11575/" TargetMode="External"/><Relationship Id="rId3" Type="http://schemas.openxmlformats.org/officeDocument/2006/relationships/image" Target="../media/image7.jpeg"/><Relationship Id="rId7" Type="http://schemas.openxmlformats.org/officeDocument/2006/relationships/hyperlink" Target="mailto:wkliu_x@yahoo.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ilyfx.com/economic-calendar"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9.6@20,0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mailto:9.8@50,000" TargetMode="External"/><Relationship Id="rId4" Type="http://schemas.openxmlformats.org/officeDocument/2006/relationships/hyperlink" Target="mailto:9.7@50,0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spglobal.com/spdji/en/research-insights/spiva/#u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hyperlink" Target="https://www.trahk.com.hk/en-hk/trahk-fund/fund-information/?FundClass=NA&amp;FundUnit=NA#TF_holdings"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hkex.com.hk/-/media/HKEX-Market/Services/Trading/Securities/Overview/Trading-Mechanism/Trading-Mechanism-of-CAS-in-the-Securities-Market.pdf?la=e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apps.sfc.hk/edistributionWeb/gateway/EN/news-and-announcements/news/doc?refNo=13PR51"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insight.factset.com/resources/at-a-glance-factset-ownership-standard-datafeed#_Toc506885735"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news/pressRelease/20240216T000000.pdf" TargetMode="Externa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Big Data, AI, Machine Learning, Investment and Algo Trading</a:t>
            </a:r>
            <a:endParaRPr lang="en-US" dirty="0"/>
          </a:p>
        </p:txBody>
      </p:sp>
      <p:sp>
        <p:nvSpPr>
          <p:cNvPr id="2051" name="Rectangle 3"/>
          <p:cNvSpPr>
            <a:spLocks noGrp="1" noChangeArrowheads="1"/>
          </p:cNvSpPr>
          <p:nvPr>
            <p:ph type="subTitle" idx="1"/>
          </p:nvPr>
        </p:nvSpPr>
        <p:spPr/>
        <p:txBody>
          <a:bodyPr/>
          <a:lstStyle/>
          <a:p>
            <a:r>
              <a:rPr lang="en-US"/>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for Money</a:t>
            </a:r>
          </a:p>
        </p:txBody>
      </p:sp>
      <p:sp>
        <p:nvSpPr>
          <p:cNvPr id="7" name="Content Placeholder 1"/>
          <p:cNvSpPr txBox="1">
            <a:spLocks/>
          </p:cNvSpPr>
          <p:nvPr/>
        </p:nvSpPr>
        <p:spPr>
          <a:xfrm>
            <a:off x="395536" y="1772816"/>
            <a:ext cx="7560840" cy="446447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People: </a:t>
            </a:r>
            <a:r>
              <a:rPr lang="en-US" sz="2000" dirty="0"/>
              <a:t>3 tech guys startup (</a:t>
            </a:r>
            <a:r>
              <a:rPr lang="en-US" sz="2000" b="1" dirty="0">
                <a:solidFill>
                  <a:srgbClr val="0070C0"/>
                </a:solidFill>
              </a:rPr>
              <a:t>full-time</a:t>
            </a:r>
            <a:r>
              <a:rPr lang="en-US" sz="2000" dirty="0"/>
              <a:t>)</a:t>
            </a:r>
            <a:r>
              <a:rPr lang="en-US" sz="2000" b="1" dirty="0"/>
              <a:t/>
            </a:r>
            <a:br>
              <a:rPr lang="en-US" sz="2000" b="1" dirty="0"/>
            </a:br>
            <a:endParaRPr lang="en-US" sz="2000" b="1" dirty="0"/>
          </a:p>
          <a:p>
            <a:pPr>
              <a:buFont typeface="Arial" panose="020B0604020202020204" pitchFamily="34" charset="0"/>
              <a:buChar char="•"/>
            </a:pPr>
            <a:r>
              <a:rPr lang="en-US" sz="2000" b="1" dirty="0"/>
              <a:t>Funding: </a:t>
            </a:r>
            <a:r>
              <a:rPr lang="en-US" sz="2000" dirty="0"/>
              <a:t>Our own </a:t>
            </a:r>
            <a:r>
              <a:rPr lang="en-US" sz="2000" b="1" dirty="0">
                <a:solidFill>
                  <a:srgbClr val="0070C0"/>
                </a:solidFill>
              </a:rPr>
              <a:t>$</a:t>
            </a:r>
            <a:r>
              <a:rPr lang="en-US" sz="2000" b="1" dirty="0" smtClean="0">
                <a:solidFill>
                  <a:srgbClr val="0070C0"/>
                </a:solidFill>
              </a:rPr>
              <a:t>HK300,000</a:t>
            </a:r>
            <a:endParaRPr lang="en-US" sz="2000" b="1" dirty="0">
              <a:solidFill>
                <a:srgbClr val="0070C0"/>
              </a:solidFill>
            </a:endParaRP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Hong Kong</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Systems</a:t>
            </a:r>
            <a:r>
              <a:rPr lang="en-US" sz="2000" dirty="0"/>
              <a:t>: Fully </a:t>
            </a:r>
            <a:r>
              <a:rPr lang="en-US" sz="2000" b="1" dirty="0">
                <a:solidFill>
                  <a:srgbClr val="0070C0"/>
                </a:solidFill>
              </a:rPr>
              <a:t>automated</a:t>
            </a:r>
            <a:r>
              <a:rPr lang="en-US" sz="2000" dirty="0"/>
              <a:t> trading systems.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Strategies: </a:t>
            </a:r>
            <a:r>
              <a:rPr lang="en-US" sz="2000" b="1" dirty="0" smtClean="0">
                <a:solidFill>
                  <a:srgbClr val="0070C0"/>
                </a:solidFill>
              </a:rPr>
              <a:t>Technical Analysis</a:t>
            </a:r>
            <a:endParaRPr lang="en-US" sz="2000" dirty="0"/>
          </a:p>
          <a:p>
            <a:pPr>
              <a:buFont typeface="Arial" panose="020B0604020202020204" pitchFamily="34" charset="0"/>
              <a:buChar char="•"/>
            </a:pPr>
            <a:endParaRPr lang="en-US" sz="2000" dirty="0"/>
          </a:p>
          <a:p>
            <a:pPr>
              <a:buFont typeface="Arial" panose="020B0604020202020204" pitchFamily="34" charset="0"/>
              <a:buChar char="•"/>
            </a:pPr>
            <a:r>
              <a:rPr lang="en-US" sz="2000" b="1" dirty="0"/>
              <a:t>Trading Horizon</a:t>
            </a:r>
            <a:r>
              <a:rPr lang="en-US" sz="2000" dirty="0"/>
              <a:t>: </a:t>
            </a:r>
            <a:r>
              <a:rPr lang="en-US" sz="2000" b="1" dirty="0">
                <a:solidFill>
                  <a:srgbClr val="0070C0"/>
                </a:solidFill>
              </a:rPr>
              <a:t>Day Trading</a:t>
            </a:r>
          </a:p>
          <a:p>
            <a:pPr>
              <a:buFont typeface="Arial" panose="020B0604020202020204" pitchFamily="34" charset="0"/>
              <a:buChar char="•"/>
            </a:pPr>
            <a:endParaRPr lang="en-US" sz="2000" b="1" dirty="0">
              <a:solidFill>
                <a:srgbClr val="0070C0"/>
              </a:solidFill>
            </a:endParaRPr>
          </a:p>
          <a:p>
            <a:pPr marL="0" indent="0"/>
            <a:endParaRPr lang="en-US" sz="2000" dirty="0"/>
          </a:p>
        </p:txBody>
      </p:sp>
      <p:pic>
        <p:nvPicPr>
          <p:cNvPr id="6" name="Picture 5"/>
          <p:cNvPicPr>
            <a:picLocks noChangeAspect="1"/>
          </p:cNvPicPr>
          <p:nvPr/>
        </p:nvPicPr>
        <p:blipFill>
          <a:blip r:embed="rId2"/>
          <a:stretch>
            <a:fillRect/>
          </a:stretch>
        </p:blipFill>
        <p:spPr>
          <a:xfrm>
            <a:off x="5364088" y="1988840"/>
            <a:ext cx="3105583" cy="1495634"/>
          </a:xfrm>
          <a:prstGeom prst="rect">
            <a:avLst/>
          </a:prstGeom>
        </p:spPr>
      </p:pic>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14" name="TextBox 13"/>
          <p:cNvSpPr txBox="1"/>
          <p:nvPr/>
        </p:nvSpPr>
        <p:spPr>
          <a:xfrm>
            <a:off x="319807" y="1770296"/>
            <a:ext cx="3984377" cy="4247317"/>
          </a:xfrm>
          <a:prstGeom prst="rect">
            <a:avLst/>
          </a:prstGeom>
          <a:noFill/>
        </p:spPr>
        <p:txBody>
          <a:bodyPr wrap="square" rtlCol="0">
            <a:spAutoFit/>
          </a:bodyPr>
          <a:lstStyle/>
          <a:p>
            <a:r>
              <a:rPr lang="en-US" sz="1800" dirty="0" smtClean="0"/>
              <a:t>As the index rebalance event is </a:t>
            </a:r>
            <a:r>
              <a:rPr lang="en-US" sz="1800" b="1" dirty="0">
                <a:solidFill>
                  <a:srgbClr val="0070C0"/>
                </a:solidFill>
              </a:rPr>
              <a:t>public</a:t>
            </a:r>
            <a:r>
              <a:rPr lang="en-US" sz="1800" dirty="0" smtClean="0"/>
              <a:t> and </a:t>
            </a:r>
            <a:r>
              <a:rPr lang="en-US" sz="1800" b="1" dirty="0">
                <a:solidFill>
                  <a:srgbClr val="0070C0"/>
                </a:solidFill>
              </a:rPr>
              <a:t>announced</a:t>
            </a:r>
            <a:r>
              <a:rPr lang="en-US" sz="1800" dirty="0" smtClean="0"/>
              <a:t> well before the implementation date, there will be active funds, hedge funds and other retailers that could trade ahead.</a:t>
            </a:r>
          </a:p>
          <a:p>
            <a:endParaRPr lang="en-US" sz="1800" dirty="0"/>
          </a:p>
          <a:p>
            <a:pPr marL="285750" indent="-285750">
              <a:buFont typeface="Arial" panose="020B0604020202020204" pitchFamily="34" charset="0"/>
              <a:buChar char="•"/>
            </a:pPr>
            <a:r>
              <a:rPr lang="en-US" sz="1800" dirty="0" smtClean="0"/>
              <a:t>Keep </a:t>
            </a:r>
            <a:r>
              <a:rPr lang="en-US" sz="1800" dirty="0"/>
              <a:t>track of the stocks daily volume vs ADV from the announce date to implementation date. </a:t>
            </a:r>
            <a:r>
              <a:rPr lang="en-US" sz="1800" dirty="0" smtClean="0"/>
              <a:t>The </a:t>
            </a:r>
            <a:r>
              <a:rPr lang="en-US" sz="1800" b="1" dirty="0">
                <a:solidFill>
                  <a:srgbClr val="0070C0"/>
                </a:solidFill>
              </a:rPr>
              <a:t>excess to the ADV volume</a:t>
            </a:r>
            <a:r>
              <a:rPr lang="en-US" sz="1800" dirty="0"/>
              <a:t> could be the </a:t>
            </a:r>
            <a:r>
              <a:rPr lang="en-US" sz="1800" b="1" dirty="0">
                <a:solidFill>
                  <a:srgbClr val="0070C0"/>
                </a:solidFill>
              </a:rPr>
              <a:t>counter-flow orders </a:t>
            </a:r>
            <a:r>
              <a:rPr lang="en-US" sz="1800" dirty="0" smtClean="0"/>
              <a:t>(</a:t>
            </a:r>
            <a:r>
              <a:rPr lang="en-US" sz="1800" b="1" dirty="0" smtClean="0">
                <a:solidFill>
                  <a:srgbClr val="0070C0"/>
                </a:solidFill>
              </a:rPr>
              <a:t>Arbitrarily</a:t>
            </a:r>
            <a:r>
              <a:rPr lang="en-US" sz="1800" dirty="0" smtClean="0"/>
              <a:t> </a:t>
            </a:r>
            <a:r>
              <a:rPr lang="en-US" sz="1800" b="1" dirty="0" smtClean="0">
                <a:solidFill>
                  <a:srgbClr val="0070C0"/>
                </a:solidFill>
              </a:rPr>
              <a:t>Hedge Funds strategies</a:t>
            </a:r>
            <a:r>
              <a:rPr lang="en-US" sz="1800" dirty="0" smtClean="0"/>
              <a:t>). </a:t>
            </a:r>
            <a:r>
              <a:rPr lang="en-US" sz="1800" dirty="0"/>
              <a:t>Larger counter-flow volume mean more towards On-Close </a:t>
            </a:r>
            <a:r>
              <a:rPr lang="en-US" sz="1800" dirty="0" smtClean="0"/>
              <a:t>portion</a:t>
            </a:r>
            <a:endParaRPr lang="en-US" sz="1800" dirty="0"/>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4380484" y="1928813"/>
            <a:ext cx="4248472" cy="3506462"/>
            <a:chOff x="4406628" y="1772816"/>
            <a:chExt cx="4248472" cy="3506462"/>
          </a:xfrm>
        </p:grpSpPr>
        <p:pic>
          <p:nvPicPr>
            <p:cNvPr id="1026" name="Picture 2" descr="https://na.cx/i/KVrQdDw.jpg"/>
            <p:cNvPicPr>
              <a:picLocks noChangeAspect="1" noChangeArrowheads="1"/>
            </p:cNvPicPr>
            <p:nvPr/>
          </p:nvPicPr>
          <p:blipFill rotWithShape="1">
            <a:blip r:embed="rId2">
              <a:extLst>
                <a:ext uri="{28A0092B-C50C-407E-A947-70E740481C1C}">
                  <a14:useLocalDpi xmlns:a14="http://schemas.microsoft.com/office/drawing/2010/main" val="0"/>
                </a:ext>
              </a:extLst>
            </a:blip>
            <a:srcRect l="9694" r="22154"/>
            <a:stretch/>
          </p:blipFill>
          <p:spPr bwMode="auto">
            <a:xfrm>
              <a:off x="4406628" y="1772816"/>
              <a:ext cx="4248472" cy="3506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627316" y="4020745"/>
              <a:ext cx="3988528" cy="984885"/>
            </a:xfrm>
            <a:prstGeom prst="rect">
              <a:avLst/>
            </a:prstGeom>
            <a:noFill/>
          </p:spPr>
          <p:txBody>
            <a:bodyPr wrap="none" rtlCol="0">
              <a:spAutoFit/>
            </a:bodyPr>
            <a:lstStyle/>
            <a:p>
              <a:r>
                <a:rPr lang="en-US" b="1" dirty="0" smtClean="0">
                  <a:solidFill>
                    <a:schemeClr val="bg1"/>
                  </a:solidFill>
                </a:rPr>
                <a:t>Index Rebalance event:</a:t>
              </a:r>
            </a:p>
            <a:p>
              <a:r>
                <a:rPr lang="en-US" sz="1800" b="1" dirty="0" smtClean="0">
                  <a:solidFill>
                    <a:schemeClr val="bg1"/>
                  </a:solidFill>
                </a:rPr>
                <a:t/>
              </a:r>
              <a:br>
                <a:rPr lang="en-US" sz="1800" b="1" dirty="0" smtClean="0">
                  <a:solidFill>
                    <a:schemeClr val="bg1"/>
                  </a:solidFill>
                </a:rPr>
              </a:br>
              <a:r>
                <a:rPr lang="en-US" sz="1600" b="1" dirty="0" smtClean="0">
                  <a:solidFill>
                    <a:schemeClr val="bg1"/>
                  </a:solidFill>
                </a:rPr>
                <a:t>You know, </a:t>
              </a:r>
              <a:r>
                <a:rPr lang="en-US" sz="1600" b="1" dirty="0">
                  <a:solidFill>
                    <a:schemeClr val="bg1"/>
                  </a:solidFill>
                </a:rPr>
                <a:t>I know, One-eyed </a:t>
              </a:r>
              <a:r>
                <a:rPr lang="en-US" sz="1600" b="1" dirty="0" smtClean="0">
                  <a:solidFill>
                    <a:schemeClr val="bg1"/>
                  </a:solidFill>
                </a:rPr>
                <a:t>man know</a:t>
              </a:r>
              <a:endParaRPr lang="en-US" sz="1600" b="1" dirty="0">
                <a:solidFill>
                  <a:schemeClr val="bg1"/>
                </a:solidFill>
              </a:endParaRPr>
            </a:p>
          </p:txBody>
        </p:sp>
      </p:grpSp>
    </p:spTree>
    <p:extLst>
      <p:ext uri="{BB962C8B-B14F-4D97-AF65-F5344CB8AC3E}">
        <p14:creationId xmlns:p14="http://schemas.microsoft.com/office/powerpoint/2010/main" val="362155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Chart 1"/>
          <p:cNvGraphicFramePr/>
          <p:nvPr>
            <p:extLst>
              <p:ext uri="{D42A27DB-BD31-4B8C-83A1-F6EECF244321}">
                <p14:modId xmlns:p14="http://schemas.microsoft.com/office/powerpoint/2010/main" val="2633352350"/>
              </p:ext>
            </p:extLst>
          </p:nvPr>
        </p:nvGraphicFramePr>
        <p:xfrm>
          <a:off x="1234520" y="3685912"/>
          <a:ext cx="2808312" cy="230425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23528" y="1885473"/>
            <a:ext cx="489654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Pre-trade </a:t>
            </a:r>
            <a:r>
              <a:rPr lang="en-US" sz="1800" b="1" dirty="0">
                <a:solidFill>
                  <a:srgbClr val="0070C0"/>
                </a:solidFill>
              </a:rPr>
              <a:t>start time </a:t>
            </a:r>
            <a:r>
              <a:rPr lang="en-US" sz="1800" dirty="0" smtClean="0"/>
              <a:t>is based on the estimated volume.</a:t>
            </a:r>
          </a:p>
          <a:p>
            <a:pPr marL="285750" indent="-285750">
              <a:buFont typeface="Arial" panose="020B0604020202020204" pitchFamily="34" charset="0"/>
              <a:buChar char="•"/>
            </a:pPr>
            <a:r>
              <a:rPr lang="en-US" sz="1800" dirty="0" smtClean="0"/>
              <a:t>What about the </a:t>
            </a:r>
            <a:r>
              <a:rPr lang="en-US" sz="1800" b="1" dirty="0">
                <a:solidFill>
                  <a:srgbClr val="0070C0"/>
                </a:solidFill>
              </a:rPr>
              <a:t>Pre-trade schedule</a:t>
            </a:r>
            <a:r>
              <a:rPr lang="en-US" sz="1800" dirty="0" smtClean="0"/>
              <a:t>? </a:t>
            </a:r>
            <a:endParaRPr lang="en-US" sz="1800" dirty="0"/>
          </a:p>
        </p:txBody>
      </p:sp>
      <p:graphicFrame>
        <p:nvGraphicFramePr>
          <p:cNvPr id="10" name="Chart 9"/>
          <p:cNvGraphicFramePr/>
          <p:nvPr>
            <p:extLst>
              <p:ext uri="{D42A27DB-BD31-4B8C-83A1-F6EECF244321}">
                <p14:modId xmlns:p14="http://schemas.microsoft.com/office/powerpoint/2010/main" val="1283517617"/>
              </p:ext>
            </p:extLst>
          </p:nvPr>
        </p:nvGraphicFramePr>
        <p:xfrm>
          <a:off x="5071328" y="3688928"/>
          <a:ext cx="2808312" cy="2304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288768527"/>
              </p:ext>
            </p:extLst>
          </p:nvPr>
        </p:nvGraphicFramePr>
        <p:xfrm>
          <a:off x="5071328" y="1195011"/>
          <a:ext cx="2808312" cy="2304255"/>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496463" y="912382"/>
            <a:ext cx="1883849" cy="707886"/>
          </a:xfrm>
          <a:prstGeom prst="rect">
            <a:avLst/>
          </a:prstGeom>
          <a:noFill/>
        </p:spPr>
        <p:txBody>
          <a:bodyPr wrap="none" rtlCol="0">
            <a:spAutoFit/>
          </a:bodyPr>
          <a:lstStyle/>
          <a:p>
            <a:r>
              <a:rPr lang="en-US" sz="2000" dirty="0" smtClean="0"/>
              <a:t>Equally-loaded</a:t>
            </a:r>
            <a:endParaRPr lang="en-US" sz="2000" dirty="0"/>
          </a:p>
          <a:p>
            <a:endParaRPr lang="en-US" sz="2000" dirty="0"/>
          </a:p>
        </p:txBody>
      </p:sp>
      <p:sp>
        <p:nvSpPr>
          <p:cNvPr id="13" name="TextBox 12"/>
          <p:cNvSpPr txBox="1"/>
          <p:nvPr/>
        </p:nvSpPr>
        <p:spPr>
          <a:xfrm>
            <a:off x="1691680" y="5935134"/>
            <a:ext cx="1611339" cy="400110"/>
          </a:xfrm>
          <a:prstGeom prst="rect">
            <a:avLst/>
          </a:prstGeom>
          <a:noFill/>
        </p:spPr>
        <p:txBody>
          <a:bodyPr wrap="none" rtlCol="0">
            <a:spAutoFit/>
          </a:bodyPr>
          <a:lstStyle/>
          <a:p>
            <a:r>
              <a:rPr lang="en-US" sz="2000" dirty="0" smtClean="0"/>
              <a:t>Back-loaded</a:t>
            </a:r>
            <a:endParaRPr lang="en-US" sz="2000" dirty="0"/>
          </a:p>
        </p:txBody>
      </p:sp>
      <p:sp>
        <p:nvSpPr>
          <p:cNvPr id="14" name="TextBox 13"/>
          <p:cNvSpPr txBox="1"/>
          <p:nvPr/>
        </p:nvSpPr>
        <p:spPr>
          <a:xfrm>
            <a:off x="5669714" y="5935134"/>
            <a:ext cx="1638590" cy="400110"/>
          </a:xfrm>
          <a:prstGeom prst="rect">
            <a:avLst/>
          </a:prstGeom>
          <a:noFill/>
        </p:spPr>
        <p:txBody>
          <a:bodyPr wrap="none" rtlCol="0">
            <a:spAutoFit/>
          </a:bodyPr>
          <a:lstStyle/>
          <a:p>
            <a:r>
              <a:rPr lang="en-US" sz="2000" dirty="0" smtClean="0"/>
              <a:t>Front-loaded</a:t>
            </a:r>
            <a:endParaRPr lang="en-US" sz="2000" dirty="0"/>
          </a:p>
        </p:txBody>
      </p:sp>
    </p:spTree>
    <p:extLst>
      <p:ext uri="{BB962C8B-B14F-4D97-AF65-F5344CB8AC3E}">
        <p14:creationId xmlns:p14="http://schemas.microsoft.com/office/powerpoint/2010/main" val="14437751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pSp>
        <p:nvGrpSpPr>
          <p:cNvPr id="8" name="Group 7"/>
          <p:cNvGrpSpPr/>
          <p:nvPr/>
        </p:nvGrpSpPr>
        <p:grpSpPr>
          <a:xfrm>
            <a:off x="539552" y="2348880"/>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803352921"/>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10772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a:t>The </a:t>
              </a:r>
              <a:r>
                <a:rPr lang="en-US" sz="1600" dirty="0" smtClean="0"/>
                <a:t>pre-trade curve </a:t>
              </a:r>
              <a:r>
                <a:rPr lang="en-US" sz="1600" dirty="0"/>
                <a:t>shape can be </a:t>
              </a:r>
              <a:r>
                <a:rPr lang="en-US" sz="1600" dirty="0" smtClean="0"/>
                <a:t>adjusted </a:t>
              </a:r>
              <a:r>
                <a:rPr lang="en-US" sz="1600" dirty="0"/>
                <a:t>but it is always </a:t>
              </a:r>
              <a:r>
                <a:rPr lang="en-US" sz="1600" b="1" dirty="0">
                  <a:solidFill>
                    <a:srgbClr val="0070C0"/>
                  </a:solidFill>
                </a:rPr>
                <a:t>tilted towards the </a:t>
              </a:r>
              <a:r>
                <a:rPr lang="en-US" sz="1600" b="1" dirty="0" smtClean="0">
                  <a:solidFill>
                    <a:srgbClr val="0070C0"/>
                  </a:solidFill>
                </a:rPr>
                <a:t>closing (i.e. more volume towards 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467544" y="1700808"/>
            <a:ext cx="7416824" cy="369332"/>
          </a:xfrm>
          <a:prstGeom prst="rect">
            <a:avLst/>
          </a:prstGeom>
          <a:noFill/>
        </p:spPr>
        <p:txBody>
          <a:bodyPr wrap="square" rtlCol="0">
            <a:spAutoFit/>
          </a:bodyPr>
          <a:lstStyle/>
          <a:p>
            <a:r>
              <a:rPr lang="en-US" sz="1800" dirty="0" smtClean="0"/>
              <a:t>Pre-trade </a:t>
            </a:r>
            <a:r>
              <a:rPr lang="en-US" sz="1800" b="1" dirty="0">
                <a:solidFill>
                  <a:srgbClr val="0070C0"/>
                </a:solidFill>
              </a:rPr>
              <a:t>curve</a:t>
            </a:r>
            <a:r>
              <a:rPr lang="en-US" sz="1800" dirty="0" smtClean="0"/>
              <a:t> is not linearly nor based historical volume profile</a:t>
            </a:r>
            <a:endParaRPr lang="en-US" sz="1800" dirty="0"/>
          </a:p>
        </p:txBody>
      </p:sp>
      <p:sp>
        <p:nvSpPr>
          <p:cNvPr id="7" name="TextBox 6"/>
          <p:cNvSpPr txBox="1"/>
          <p:nvPr/>
        </p:nvSpPr>
        <p:spPr>
          <a:xfrm>
            <a:off x="5641054" y="2557353"/>
            <a:ext cx="3251426" cy="2862322"/>
          </a:xfrm>
          <a:prstGeom prst="rect">
            <a:avLst/>
          </a:prstGeom>
          <a:noFill/>
        </p:spPr>
        <p:txBody>
          <a:bodyPr wrap="square" rtlCol="0">
            <a:spAutoFit/>
          </a:bodyPr>
          <a:lstStyle/>
          <a:p>
            <a:r>
              <a:rPr lang="en-US" sz="1800" dirty="0" smtClean="0"/>
              <a:t>Trade more volume towards closing</a:t>
            </a:r>
          </a:p>
          <a:p>
            <a:endParaRPr lang="en-US" sz="1800" dirty="0"/>
          </a:p>
          <a:p>
            <a:pPr marL="285750" indent="-285750">
              <a:buFont typeface="Arial" panose="020B0604020202020204" pitchFamily="34" charset="0"/>
              <a:buChar char="•"/>
            </a:pPr>
            <a:r>
              <a:rPr lang="en-US" sz="1800" dirty="0" smtClean="0"/>
              <a:t>Reduce benchmark </a:t>
            </a:r>
            <a:r>
              <a:rPr lang="en-US" sz="1800" b="1" dirty="0" smtClean="0">
                <a:solidFill>
                  <a:srgbClr val="0070C0"/>
                </a:solidFill>
              </a:rPr>
              <a:t>tracking error</a:t>
            </a:r>
            <a:r>
              <a:rPr lang="en-US" sz="1800" dirty="0" smtClean="0"/>
              <a:t/>
            </a:r>
            <a:br>
              <a:rPr lang="en-US" sz="1800" dirty="0" smtClean="0"/>
            </a:br>
            <a:endParaRPr lang="en-US" sz="1800" dirty="0" smtClean="0"/>
          </a:p>
          <a:p>
            <a:pPr marL="285750" indent="-285750">
              <a:buFont typeface="Arial" panose="020B0604020202020204" pitchFamily="34" charset="0"/>
              <a:buChar char="•"/>
            </a:pPr>
            <a:r>
              <a:rPr lang="en-US" sz="1800" dirty="0" smtClean="0"/>
              <a:t>Provide gradual </a:t>
            </a:r>
            <a:r>
              <a:rPr lang="en-US" sz="1800" b="1" dirty="0" smtClean="0">
                <a:solidFill>
                  <a:srgbClr val="0070C0"/>
                </a:solidFill>
              </a:rPr>
              <a:t>price support</a:t>
            </a:r>
            <a:r>
              <a:rPr lang="en-US" sz="1800" dirty="0" smtClean="0"/>
              <a:t> towards the end</a:t>
            </a:r>
          </a:p>
          <a:p>
            <a:endParaRPr lang="en-US" sz="1800" dirty="0"/>
          </a:p>
          <a:p>
            <a:endParaRPr lang="en-US" sz="1800" dirty="0"/>
          </a:p>
        </p:txBody>
      </p:sp>
    </p:spTree>
    <p:extLst>
      <p:ext uri="{BB962C8B-B14F-4D97-AF65-F5344CB8AC3E}">
        <p14:creationId xmlns:p14="http://schemas.microsoft.com/office/powerpoint/2010/main" val="42323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2" name="TextBox 1"/>
          <p:cNvSpPr txBox="1"/>
          <p:nvPr/>
        </p:nvSpPr>
        <p:spPr>
          <a:xfrm>
            <a:off x="323528" y="1745407"/>
            <a:ext cx="8208912" cy="1200329"/>
          </a:xfrm>
          <a:prstGeom prst="rect">
            <a:avLst/>
          </a:prstGeom>
          <a:noFill/>
        </p:spPr>
        <p:txBody>
          <a:bodyPr wrap="square" rtlCol="0">
            <a:spAutoFit/>
          </a:bodyPr>
          <a:lstStyle/>
          <a:p>
            <a:r>
              <a:rPr lang="en-US" sz="1800" dirty="0"/>
              <a:t>Passive (index) tracking funds provide </a:t>
            </a:r>
            <a:r>
              <a:rPr lang="en-US" sz="1800" b="1" dirty="0">
                <a:solidFill>
                  <a:srgbClr val="0070C0"/>
                </a:solidFill>
              </a:rPr>
              <a:t>cost-effective</a:t>
            </a:r>
            <a:r>
              <a:rPr lang="en-US" sz="1800" dirty="0"/>
              <a:t> way to manage investment portfolios and have a </a:t>
            </a:r>
            <a:r>
              <a:rPr lang="en-US" sz="1800" b="1" dirty="0">
                <a:solidFill>
                  <a:srgbClr val="0070C0"/>
                </a:solidFill>
              </a:rPr>
              <a:t>good long-term track records</a:t>
            </a:r>
            <a:r>
              <a:rPr lang="en-US" sz="1800" dirty="0"/>
              <a:t>.</a:t>
            </a:r>
          </a:p>
          <a:p>
            <a:endParaRPr lang="en-US" sz="1800" dirty="0"/>
          </a:p>
          <a:p>
            <a:r>
              <a:rPr lang="en-US" sz="1800" dirty="0"/>
              <a:t>Why the active managed funds and hedge funds industries are still very active?</a:t>
            </a:r>
          </a:p>
        </p:txBody>
      </p:sp>
      <p:grpSp>
        <p:nvGrpSpPr>
          <p:cNvPr id="9" name="Group 8"/>
          <p:cNvGrpSpPr/>
          <p:nvPr/>
        </p:nvGrpSpPr>
        <p:grpSpPr>
          <a:xfrm>
            <a:off x="364560" y="3267010"/>
            <a:ext cx="3991416" cy="2508473"/>
            <a:chOff x="683568" y="3429000"/>
            <a:chExt cx="3909664" cy="2428503"/>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29000"/>
              <a:ext cx="3909664" cy="2428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3568" y="3462099"/>
              <a:ext cx="2375971" cy="830997"/>
            </a:xfrm>
            <a:prstGeom prst="rect">
              <a:avLst/>
            </a:prstGeom>
            <a:noFill/>
          </p:spPr>
          <p:txBody>
            <a:bodyPr wrap="none" rtlCol="0">
              <a:spAutoFit/>
            </a:bodyPr>
            <a:lstStyle/>
            <a:p>
              <a:r>
                <a:rPr lang="zh-TW" altLang="en-US" dirty="0">
                  <a:solidFill>
                    <a:schemeClr val="bg1"/>
                  </a:solidFill>
                </a:rPr>
                <a:t>唔賭唔知時運高</a:t>
              </a:r>
              <a:endParaRPr lang="en-US" altLang="zh-TW" dirty="0">
                <a:solidFill>
                  <a:schemeClr val="bg1"/>
                </a:solidFill>
              </a:endParaRPr>
            </a:p>
            <a:p>
              <a:r>
                <a:rPr lang="en-US" dirty="0">
                  <a:solidFill>
                    <a:schemeClr val="bg1"/>
                  </a:solidFill>
                </a:rPr>
                <a:t>I’m feeling lucky</a:t>
              </a:r>
            </a:p>
          </p:txBody>
        </p:sp>
      </p:grpSp>
      <p:sp>
        <p:nvSpPr>
          <p:cNvPr id="8" name="TextBox 7"/>
          <p:cNvSpPr txBox="1"/>
          <p:nvPr/>
        </p:nvSpPr>
        <p:spPr>
          <a:xfrm>
            <a:off x="4431780" y="3140968"/>
            <a:ext cx="4316684" cy="2554545"/>
          </a:xfrm>
          <a:prstGeom prst="rect">
            <a:avLst/>
          </a:prstGeom>
          <a:noFill/>
        </p:spPr>
        <p:txBody>
          <a:bodyPr wrap="square" rtlCol="0">
            <a:spAutoFit/>
          </a:bodyPr>
          <a:lstStyle/>
          <a:p>
            <a:r>
              <a:rPr lang="en-US" sz="1600" dirty="0"/>
              <a:t>Because human believe they can </a:t>
            </a:r>
            <a:r>
              <a:rPr lang="en-US" sz="1600" b="1" dirty="0" smtClean="0">
                <a:solidFill>
                  <a:srgbClr val="0070C0"/>
                </a:solidFill>
              </a:rPr>
              <a:t>beat </a:t>
            </a:r>
            <a:r>
              <a:rPr lang="en-US" sz="1600" b="1" dirty="0">
                <a:solidFill>
                  <a:srgbClr val="0070C0"/>
                </a:solidFill>
              </a:rPr>
              <a:t>the average</a:t>
            </a:r>
            <a:r>
              <a:rPr lang="en-US" sz="1600" dirty="0"/>
              <a:t> (the market)</a:t>
            </a:r>
          </a:p>
          <a:p>
            <a:endParaRPr lang="en-US" sz="1600" dirty="0"/>
          </a:p>
          <a:p>
            <a:r>
              <a:rPr lang="en-US" sz="1600" dirty="0"/>
              <a:t>Many people go to casinos even they know the house has the edge in long-run. Because they think they’re </a:t>
            </a:r>
            <a:r>
              <a:rPr lang="en-US" sz="1600" b="1" dirty="0">
                <a:solidFill>
                  <a:srgbClr val="0070C0"/>
                </a:solidFill>
              </a:rPr>
              <a:t>luckier than the others</a:t>
            </a:r>
          </a:p>
          <a:p>
            <a:endParaRPr lang="en-US" sz="1600" dirty="0"/>
          </a:p>
          <a:p>
            <a:r>
              <a:rPr lang="en-US" sz="1600" b="1" dirty="0">
                <a:solidFill>
                  <a:srgbClr val="0070C0"/>
                </a:solidFill>
              </a:rPr>
              <a:t>Portfolio Diversification </a:t>
            </a:r>
            <a:r>
              <a:rPr lang="en-US" sz="1600" dirty="0" smtClean="0"/>
              <a:t>– Active Funds can provide different returns than the (market beta) tracking funds </a:t>
            </a:r>
            <a:r>
              <a:rPr lang="en-US" sz="1600" i="1" dirty="0" smtClean="0"/>
              <a:t>(~credit </a:t>
            </a:r>
            <a:r>
              <a:rPr lang="en-US" sz="1600" i="1" dirty="0"/>
              <a:t>to student </a:t>
            </a:r>
            <a:r>
              <a:rPr lang="en-US" sz="1600" i="1" dirty="0" err="1" smtClean="0"/>
              <a:t>Ikram</a:t>
            </a:r>
            <a:r>
              <a:rPr lang="en-US" sz="1600" i="1" dirty="0" smtClean="0"/>
              <a:t>)</a:t>
            </a:r>
            <a:endParaRPr lang="en-US" sz="1600" i="1" dirty="0"/>
          </a:p>
        </p:txBody>
      </p:sp>
    </p:spTree>
    <p:extLst>
      <p:ext uri="{BB962C8B-B14F-4D97-AF65-F5344CB8AC3E}">
        <p14:creationId xmlns:p14="http://schemas.microsoft.com/office/powerpoint/2010/main" val="17571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Benchmark </a:t>
            </a:r>
            <a:r>
              <a:rPr lang="en-US" dirty="0" err="1"/>
              <a:t>Algos</a:t>
            </a:r>
            <a:r>
              <a:rPr lang="en-US" dirty="0"/>
              <a:t> Summary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gridCol w="1656183">
                  <a:extLst>
                    <a:ext uri="{9D8B030D-6E8A-4147-A177-3AD203B41FA5}">
                      <a16:colId xmlns:a16="http://schemas.microsoft.com/office/drawing/2014/main" val="20004"/>
                    </a:ext>
                  </a:extLst>
                </a:gridCol>
              </a:tblGrid>
              <a:tr h="685923">
                <a:tc>
                  <a:txBody>
                    <a:bodyPr/>
                    <a:lstStyle/>
                    <a:p>
                      <a:endParaRPr lang="en-US" sz="1400" dirty="0"/>
                    </a:p>
                  </a:txBody>
                  <a:tcPr/>
                </a:tc>
                <a:tc>
                  <a:txBody>
                    <a:bodyPr/>
                    <a:lstStyle/>
                    <a:p>
                      <a:r>
                        <a:rPr lang="en-US" sz="1400" dirty="0"/>
                        <a:t>Objective</a:t>
                      </a:r>
                    </a:p>
                  </a:txBody>
                  <a:tcPr/>
                </a:tc>
                <a:tc>
                  <a:txBody>
                    <a:bodyPr/>
                    <a:lstStyle/>
                    <a:p>
                      <a:r>
                        <a:rPr lang="en-US" sz="1400" dirty="0"/>
                        <a:t>Urgency</a:t>
                      </a:r>
                    </a:p>
                  </a:txBody>
                  <a:tcPr/>
                </a:tc>
                <a:tc>
                  <a:txBody>
                    <a:bodyPr/>
                    <a:lstStyle/>
                    <a:p>
                      <a:r>
                        <a:rPr lang="en-US" sz="1400" dirty="0"/>
                        <a:t>Scheduling</a:t>
                      </a:r>
                    </a:p>
                  </a:txBody>
                  <a:tcPr/>
                </a:tc>
                <a:tc>
                  <a:txBody>
                    <a:bodyPr/>
                    <a:lstStyle/>
                    <a:p>
                      <a:r>
                        <a:rPr lang="en-US" sz="1400" dirty="0"/>
                        <a:t>Completion</a:t>
                      </a:r>
                    </a:p>
                  </a:txBody>
                  <a:tcPr/>
                </a:tc>
                <a:extLst>
                  <a:ext uri="{0D108BD9-81ED-4DB2-BD59-A6C34878D82A}">
                    <a16:rowId xmlns:a16="http://schemas.microsoft.com/office/drawing/2014/main" val="10000"/>
                  </a:ext>
                </a:extLst>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POV%</a:t>
                      </a:r>
                    </a:p>
                  </a:txBody>
                  <a:tcPr/>
                </a:tc>
                <a:tc>
                  <a:txBody>
                    <a:bodyPr/>
                    <a:lstStyle/>
                    <a:p>
                      <a:r>
                        <a:rPr lang="en-US" sz="1400" dirty="0"/>
                        <a:t>%</a:t>
                      </a:r>
                      <a:r>
                        <a:rPr lang="en-US" sz="1400" baseline="0" dirty="0"/>
                        <a:t> of volume</a:t>
                      </a:r>
                      <a:endParaRPr lang="en-US" sz="1400" dirty="0"/>
                    </a:p>
                  </a:txBody>
                  <a:tcPr/>
                </a:tc>
                <a:tc>
                  <a:txBody>
                    <a:bodyPr/>
                    <a:lstStyle/>
                    <a:p>
                      <a:r>
                        <a:rPr lang="en-US" sz="1400" dirty="0"/>
                        <a:t>High</a:t>
                      </a:r>
                    </a:p>
                  </a:txBody>
                  <a:tcPr/>
                </a:tc>
                <a:tc>
                  <a:txBody>
                    <a:bodyPr/>
                    <a:lstStyle/>
                    <a:p>
                      <a:r>
                        <a:rPr lang="en-US" sz="1400" dirty="0"/>
                        <a:t>Market</a:t>
                      </a:r>
                      <a:r>
                        <a:rPr lang="en-US" sz="1400" baseline="0" dirty="0"/>
                        <a:t> volume driven </a:t>
                      </a:r>
                      <a:endParaRPr lang="en-US" sz="1400" dirty="0"/>
                    </a:p>
                  </a:txBody>
                  <a:tcPr/>
                </a:tc>
                <a:tc>
                  <a:txBody>
                    <a:bodyPr/>
                    <a:lstStyle/>
                    <a:p>
                      <a:r>
                        <a:rPr lang="en-US" sz="1400" dirty="0"/>
                        <a:t>Can complete any time as long as seeing enough volume</a:t>
                      </a:r>
                    </a:p>
                  </a:txBody>
                  <a:tcPr/>
                </a:tc>
                <a:extLst>
                  <a:ext uri="{0D108BD9-81ED-4DB2-BD59-A6C34878D82A}">
                    <a16:rowId xmlns:a16="http://schemas.microsoft.com/office/drawing/2014/main" val="10001"/>
                  </a:ext>
                </a:extLst>
              </a:tr>
              <a:tr h="755461">
                <a:tc>
                  <a:txBody>
                    <a:bodyPr/>
                    <a:lstStyle/>
                    <a:p>
                      <a:r>
                        <a:rPr lang="en-US" sz="1400" dirty="0"/>
                        <a:t>Implementation Shortfall</a:t>
                      </a:r>
                    </a:p>
                  </a:txBody>
                  <a:tcPr/>
                </a:tc>
                <a:tc>
                  <a:txBody>
                    <a:bodyPr/>
                    <a:lstStyle/>
                    <a:p>
                      <a:r>
                        <a:rPr lang="en-US" sz="1400" dirty="0"/>
                        <a:t>Track</a:t>
                      </a:r>
                      <a:r>
                        <a:rPr lang="en-US" sz="1400" baseline="0" dirty="0"/>
                        <a:t> arrival mid-price (or other)</a:t>
                      </a:r>
                      <a:endParaRPr lang="en-US" sz="1400" dirty="0"/>
                    </a:p>
                  </a:txBody>
                  <a:tcPr/>
                </a:tc>
                <a:tc>
                  <a:txBody>
                    <a:bodyPr/>
                    <a:lstStyle/>
                    <a:p>
                      <a:r>
                        <a:rPr lang="en-US" sz="1400" dirty="0"/>
                        <a:t>Medium</a:t>
                      </a:r>
                    </a:p>
                  </a:txBody>
                  <a:tcPr/>
                </a:tc>
                <a:tc>
                  <a:txBody>
                    <a:bodyPr/>
                    <a:lstStyle/>
                    <a:p>
                      <a:r>
                        <a:rPr lang="en-US" sz="1400" baseline="0" dirty="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Can complete any time as long as seeing enough volume</a:t>
                      </a:r>
                    </a:p>
                  </a:txBody>
                  <a:tcPr/>
                </a:tc>
                <a:extLst>
                  <a:ext uri="{0D108BD9-81ED-4DB2-BD59-A6C34878D82A}">
                    <a16:rowId xmlns:a16="http://schemas.microsoft.com/office/drawing/2014/main" val="10002"/>
                  </a:ext>
                </a:extLst>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VWAP/TWAP</a:t>
                      </a:r>
                    </a:p>
                  </a:txBody>
                  <a:tcPr/>
                </a:tc>
                <a:tc>
                  <a:txBody>
                    <a:bodyPr/>
                    <a:lstStyle/>
                    <a:p>
                      <a:r>
                        <a:rPr lang="en-US" sz="1400" dirty="0"/>
                        <a:t>Track volume</a:t>
                      </a:r>
                      <a:r>
                        <a:rPr lang="en-US" sz="1400" baseline="0" dirty="0"/>
                        <a:t> or time adjusted average price</a:t>
                      </a:r>
                      <a:endParaRPr lang="en-US" sz="1400" dirty="0"/>
                    </a:p>
                  </a:txBody>
                  <a:tcPr/>
                </a:tc>
                <a:tc>
                  <a:txBody>
                    <a:bodyPr/>
                    <a:lstStyle/>
                    <a:p>
                      <a:r>
                        <a:rPr lang="en-US" sz="1400" dirty="0"/>
                        <a:t>Low</a:t>
                      </a:r>
                    </a:p>
                  </a:txBody>
                  <a:tcPr/>
                </a:tc>
                <a:tc>
                  <a:txBody>
                    <a:bodyPr/>
                    <a:lstStyle/>
                    <a:p>
                      <a:r>
                        <a:rPr lang="en-US" sz="1400" dirty="0"/>
                        <a:t>Historical volume profile</a:t>
                      </a:r>
                    </a:p>
                  </a:txBody>
                  <a:tcPr/>
                </a:tc>
                <a:tc>
                  <a:txBody>
                    <a:bodyPr/>
                    <a:lstStyle/>
                    <a:p>
                      <a:r>
                        <a:rPr lang="en-US" sz="1400" dirty="0"/>
                        <a:t>Trade</a:t>
                      </a:r>
                      <a:r>
                        <a:rPr lang="en-US" sz="1400" baseline="0" dirty="0"/>
                        <a:t> gradually along the order duration</a:t>
                      </a:r>
                      <a:endParaRPr lang="en-US" sz="1400" dirty="0"/>
                    </a:p>
                  </a:txBody>
                  <a:tcPr/>
                </a:tc>
                <a:extLst>
                  <a:ext uri="{0D108BD9-81ED-4DB2-BD59-A6C34878D82A}">
                    <a16:rowId xmlns:a16="http://schemas.microsoft.com/office/drawing/2014/main" val="10003"/>
                  </a:ext>
                </a:extLst>
              </a:tr>
              <a:tr h="1140869">
                <a:tc>
                  <a:txBody>
                    <a:bodyPr/>
                    <a:lstStyle/>
                    <a:p>
                      <a:r>
                        <a:rPr lang="en-US" sz="1400" dirty="0"/>
                        <a:t>Market on Close</a:t>
                      </a:r>
                    </a:p>
                  </a:txBody>
                  <a:tcPr/>
                </a:tc>
                <a:tc>
                  <a:txBody>
                    <a:bodyPr/>
                    <a:lstStyle/>
                    <a:p>
                      <a:r>
                        <a:rPr lang="en-US" sz="1400" dirty="0"/>
                        <a:t>Track</a:t>
                      </a:r>
                      <a:r>
                        <a:rPr lang="en-US" sz="1400" baseline="0" dirty="0"/>
                        <a:t> closing price</a:t>
                      </a:r>
                      <a:endParaRPr lang="en-US" sz="1400" dirty="0"/>
                    </a:p>
                  </a:txBody>
                  <a:tcPr/>
                </a:tc>
                <a:tc>
                  <a:txBody>
                    <a:bodyPr/>
                    <a:lstStyle/>
                    <a:p>
                      <a:endParaRPr lang="en-US" sz="1400" dirty="0"/>
                    </a:p>
                  </a:txBody>
                  <a:tcPr/>
                </a:tc>
                <a:tc>
                  <a:txBody>
                    <a:bodyPr/>
                    <a:lstStyle/>
                    <a:p>
                      <a:r>
                        <a:rPr lang="en-US" sz="1400" dirty="0"/>
                        <a:t>Reverse (from end time) volume curve skewed</a:t>
                      </a:r>
                      <a:r>
                        <a:rPr lang="en-US" sz="1400" baseline="0" dirty="0"/>
                        <a:t> toward closing</a:t>
                      </a:r>
                      <a:endParaRPr lang="en-US" sz="1400" dirty="0"/>
                    </a:p>
                  </a:txBody>
                  <a:tcPr/>
                </a:tc>
                <a:tc>
                  <a:txBody>
                    <a:bodyPr/>
                    <a:lstStyle/>
                    <a:p>
                      <a:r>
                        <a:rPr lang="en-US" sz="1400" dirty="0"/>
                        <a:t>Complete at the market close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3: Multi-legs or Portfolio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Algo manage more than one leg (</a:t>
            </a:r>
            <a:r>
              <a:rPr lang="en-US" sz="1800" dirty="0" err="1"/>
              <a:t>algo</a:t>
            </a:r>
            <a:r>
              <a:rPr lang="en-US" sz="1800" dirty="0"/>
              <a:t> order) simultaneously </a:t>
            </a:r>
          </a:p>
          <a:p>
            <a:pPr>
              <a:buFont typeface="Arial" panose="020B0604020202020204" pitchFamily="34" charset="0"/>
              <a:buChar char="•"/>
            </a:pPr>
            <a:r>
              <a:rPr lang="en-US" sz="1800" b="1" dirty="0"/>
              <a:t>Objective</a:t>
            </a:r>
            <a:r>
              <a:rPr lang="en-US" sz="1800" dirty="0"/>
              <a:t>: Work on multiple Algo orders to fulfill a common goal</a:t>
            </a:r>
          </a:p>
          <a:p>
            <a:pPr>
              <a:buFont typeface="Arial" panose="020B0604020202020204" pitchFamily="34" charset="0"/>
              <a:buChar char="•"/>
            </a:pPr>
            <a:r>
              <a:rPr lang="en-US" sz="1800" b="1" dirty="0"/>
              <a:t>Example </a:t>
            </a:r>
            <a:r>
              <a:rPr lang="en-US" sz="1800" b="1" dirty="0" err="1"/>
              <a:t>Algos</a:t>
            </a:r>
            <a:r>
              <a:rPr lang="en-US" sz="1800" dirty="0"/>
              <a:t>: Pair, Market Making, Arbitrage</a:t>
            </a:r>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pSp>
        <p:nvGrpSpPr>
          <p:cNvPr id="2" name="Group 1"/>
          <p:cNvGrpSpPr/>
          <p:nvPr/>
        </p:nvGrpSpPr>
        <p:grpSpPr>
          <a:xfrm>
            <a:off x="639877" y="2540223"/>
            <a:ext cx="7272808" cy="3697089"/>
            <a:chOff x="899592" y="2441426"/>
            <a:chExt cx="7272808" cy="3697089"/>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41426"/>
              <a:ext cx="2319464" cy="321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70" y="2659522"/>
              <a:ext cx="2731130" cy="298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Down Arrow 2"/>
            <p:cNvSpPr/>
            <p:nvPr/>
          </p:nvSpPr>
          <p:spPr bwMode="auto">
            <a:xfrm>
              <a:off x="3707904" y="2873474"/>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Curved Down Arrow 8"/>
            <p:cNvSpPr/>
            <p:nvPr/>
          </p:nvSpPr>
          <p:spPr bwMode="auto">
            <a:xfrm rot="10800000">
              <a:off x="3635896" y="4457650"/>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934641" y="5661248"/>
              <a:ext cx="1744388" cy="461665"/>
            </a:xfrm>
            <a:prstGeom prst="rect">
              <a:avLst/>
            </a:prstGeom>
            <a:noFill/>
          </p:spPr>
          <p:txBody>
            <a:bodyPr wrap="none" rtlCol="0">
              <a:spAutoFit/>
            </a:bodyPr>
            <a:lstStyle/>
            <a:p>
              <a:r>
                <a:rPr lang="en-US" dirty="0"/>
                <a:t>Divergence</a:t>
              </a:r>
            </a:p>
          </p:txBody>
        </p:sp>
        <p:sp>
          <p:nvSpPr>
            <p:cNvPr id="11" name="TextBox 10"/>
            <p:cNvSpPr txBox="1"/>
            <p:nvPr/>
          </p:nvSpPr>
          <p:spPr>
            <a:xfrm>
              <a:off x="1085022" y="5676850"/>
              <a:ext cx="2018501" cy="461665"/>
            </a:xfrm>
            <a:prstGeom prst="rect">
              <a:avLst/>
            </a:prstGeom>
            <a:noFill/>
          </p:spPr>
          <p:txBody>
            <a:bodyPr wrap="none" rtlCol="0">
              <a:spAutoFit/>
            </a:bodyPr>
            <a:lstStyle/>
            <a:p>
              <a:r>
                <a:rPr lang="en-US" dirty="0"/>
                <a:t>Convergence</a:t>
              </a:r>
            </a:p>
          </p:txBody>
        </p:sp>
      </p:grpSp>
      <p:sp>
        <p:nvSpPr>
          <p:cNvPr id="7" name="TextBox 6"/>
          <p:cNvSpPr txBox="1"/>
          <p:nvPr/>
        </p:nvSpPr>
        <p:spPr>
          <a:xfrm>
            <a:off x="634608" y="1497558"/>
            <a:ext cx="7681808" cy="923330"/>
          </a:xfrm>
          <a:prstGeom prst="rect">
            <a:avLst/>
          </a:prstGeom>
          <a:noFill/>
        </p:spPr>
        <p:txBody>
          <a:bodyPr wrap="square" rtlCol="0">
            <a:spAutoFit/>
          </a:bodyPr>
          <a:lstStyle/>
          <a:p>
            <a:r>
              <a:rPr lang="en-US" sz="1800" dirty="0"/>
              <a:t>A Long/Short Pair contains Long (Buy) and Short (Sell) 2 assets (such as stocks) </a:t>
            </a:r>
            <a:r>
              <a:rPr lang="en-US" sz="1800" b="1" dirty="0">
                <a:solidFill>
                  <a:srgbClr val="0070C0"/>
                </a:solidFill>
              </a:rPr>
              <a:t>at the same time</a:t>
            </a:r>
            <a:r>
              <a:rPr lang="en-US" sz="1800" dirty="0"/>
              <a:t>. Benefits from </a:t>
            </a:r>
            <a:r>
              <a:rPr lang="en-US" sz="1800" b="1" dirty="0">
                <a:solidFill>
                  <a:srgbClr val="0070C0"/>
                </a:solidFill>
              </a:rPr>
              <a:t>short term price deviation from the long-term relationship</a:t>
            </a:r>
            <a:r>
              <a:rPr lang="en-US" sz="1800" dirty="0"/>
              <a:t> (convergence and divergence) </a:t>
            </a:r>
          </a:p>
        </p:txBody>
      </p:sp>
      <p:sp>
        <p:nvSpPr>
          <p:cNvPr id="8" name="TextBox 7"/>
          <p:cNvSpPr txBox="1"/>
          <p:nvPr/>
        </p:nvSpPr>
        <p:spPr>
          <a:xfrm>
            <a:off x="3087227" y="2633717"/>
            <a:ext cx="2053767" cy="338554"/>
          </a:xfrm>
          <a:prstGeom prst="rect">
            <a:avLst/>
          </a:prstGeom>
          <a:noFill/>
        </p:spPr>
        <p:txBody>
          <a:bodyPr wrap="none" rtlCol="0">
            <a:spAutoFit/>
          </a:bodyPr>
          <a:lstStyle/>
          <a:p>
            <a:r>
              <a:rPr lang="en-US" sz="1600" dirty="0" err="1" smtClean="0"/>
              <a:t>Mis</a:t>
            </a:r>
            <a:r>
              <a:rPr lang="en-US" sz="1600" dirty="0" smtClean="0"/>
              <a:t>-communications</a:t>
            </a:r>
            <a:endParaRPr lang="en-US" sz="1600" dirty="0"/>
          </a:p>
        </p:txBody>
      </p:sp>
      <p:sp>
        <p:nvSpPr>
          <p:cNvPr id="13" name="TextBox 12"/>
          <p:cNvSpPr txBox="1"/>
          <p:nvPr/>
        </p:nvSpPr>
        <p:spPr>
          <a:xfrm>
            <a:off x="3289837" y="5402033"/>
            <a:ext cx="1497526" cy="338554"/>
          </a:xfrm>
          <a:prstGeom prst="rect">
            <a:avLst/>
          </a:prstGeom>
          <a:noFill/>
        </p:spPr>
        <p:txBody>
          <a:bodyPr wrap="none" rtlCol="0">
            <a:spAutoFit/>
          </a:bodyPr>
          <a:lstStyle/>
          <a:p>
            <a:r>
              <a:rPr lang="en-US" sz="1600" dirty="0" smtClean="0"/>
              <a:t>Flowers / Gifts</a:t>
            </a:r>
            <a:endParaRPr lang="en-US" sz="1600" dirty="0"/>
          </a:p>
        </p:txBody>
      </p:sp>
    </p:spTree>
    <p:extLst>
      <p:ext uri="{BB962C8B-B14F-4D97-AF65-F5344CB8AC3E}">
        <p14:creationId xmlns:p14="http://schemas.microsoft.com/office/powerpoint/2010/main" val="17301911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Market Neutral</a:t>
            </a:r>
          </a:p>
          <a:p>
            <a:pPr marL="285750" indent="-285750">
              <a:buFont typeface="Arial" panose="020B0604020202020204" pitchFamily="34" charset="0"/>
              <a:buChar char="•"/>
            </a:pPr>
            <a:r>
              <a:rPr lang="en-US" sz="1600" b="1" dirty="0">
                <a:solidFill>
                  <a:srgbClr val="0070C0"/>
                </a:solidFill>
              </a:rPr>
              <a:t>Protect from market drop</a:t>
            </a:r>
            <a:r>
              <a:rPr lang="en-US" sz="1600" dirty="0"/>
              <a:t> as the lose in the Long side is offset by the short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 from both increasing and decreasing stock prices (as long as one name moves more </a:t>
            </a:r>
            <a:r>
              <a:rPr lang="en-US" sz="1600" b="1" dirty="0">
                <a:solidFill>
                  <a:srgbClr val="0070C0"/>
                </a:solidFill>
              </a:rPr>
              <a:t>favorably (relatively) </a:t>
            </a:r>
            <a:r>
              <a:rPr lang="en-US" sz="1600" dirty="0"/>
              <a:t>to the other name). Hence Pair is also called Relative Value or Statistical Arbitrage Strategies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Portfolio diversification</a:t>
            </a:r>
            <a:r>
              <a:rPr lang="en-US" sz="1600" dirty="0"/>
              <a:t>: the return of Pair is different from</a:t>
            </a:r>
            <a:r>
              <a:rPr lang="en-US" sz="1600" b="1" dirty="0">
                <a:solidFill>
                  <a:srgbClr val="0070C0"/>
                </a:solidFill>
              </a:rPr>
              <a:t> </a:t>
            </a:r>
            <a:r>
              <a:rPr lang="en-US" sz="1600" dirty="0"/>
              <a:t>market beta fund (e.g. index tracking fund)</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452495873"/>
              </p:ext>
            </p:extLst>
          </p:nvPr>
        </p:nvGraphicFramePr>
        <p:xfrm>
          <a:off x="1331640" y="432190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1600" dirty="0"/>
                        <a:t>Long </a:t>
                      </a:r>
                      <a:r>
                        <a:rPr lang="en-US" sz="1600" dirty="0" err="1"/>
                        <a:t>Tencent</a:t>
                      </a:r>
                      <a:endParaRPr lang="en-US" sz="1600" dirty="0"/>
                    </a:p>
                  </a:txBody>
                  <a:tcPr/>
                </a:tc>
                <a:tc>
                  <a:txBody>
                    <a:bodyPr/>
                    <a:lstStyle/>
                    <a:p>
                      <a:r>
                        <a:rPr lang="en-US" sz="1600" dirty="0"/>
                        <a:t>Short Alibaba</a:t>
                      </a:r>
                    </a:p>
                  </a:txBody>
                  <a:tcPr/>
                </a:tc>
                <a:extLst>
                  <a:ext uri="{0D108BD9-81ED-4DB2-BD59-A6C34878D82A}">
                    <a16:rowId xmlns:a16="http://schemas.microsoft.com/office/drawing/2014/main" val="10000"/>
                  </a:ext>
                </a:extLst>
              </a:tr>
              <a:tr h="370840">
                <a:tc>
                  <a:txBody>
                    <a:bodyPr/>
                    <a:lstStyle/>
                    <a:p>
                      <a:r>
                        <a:rPr lang="en-US" sz="1600" dirty="0"/>
                        <a:t>$10,000</a:t>
                      </a:r>
                    </a:p>
                  </a:txBody>
                  <a:tcPr/>
                </a:tc>
                <a:tc>
                  <a:txBody>
                    <a:bodyPr/>
                    <a:lstStyle/>
                    <a:p>
                      <a:r>
                        <a:rPr lang="en-US" sz="1600" dirty="0"/>
                        <a:t>$10,000 </a:t>
                      </a:r>
                    </a:p>
                  </a:txBody>
                  <a:tcPr/>
                </a:tc>
                <a:extLst>
                  <a:ext uri="{0D108BD9-81ED-4DB2-BD59-A6C34878D82A}">
                    <a16:rowId xmlns:a16="http://schemas.microsoft.com/office/drawing/2014/main" val="10001"/>
                  </a:ext>
                </a:extLst>
              </a:tr>
              <a:tr h="370840">
                <a:tc gridSpan="2">
                  <a:txBody>
                    <a:bodyPr/>
                    <a:lstStyle/>
                    <a:p>
                      <a:r>
                        <a:rPr lang="en-US" sz="1600" dirty="0"/>
                        <a:t>Market crash</a:t>
                      </a:r>
                      <a:r>
                        <a:rPr lang="en-US" sz="1600" baseline="0" dirty="0"/>
                        <a:t> and both stocks drop 10%</a:t>
                      </a:r>
                      <a:endParaRPr lang="en-US" sz="1600" dirty="0"/>
                    </a:p>
                  </a:txBody>
                  <a:tcPr/>
                </a:tc>
                <a:tc hMerge="1">
                  <a:txBody>
                    <a:bodyPr/>
                    <a:lstStyle/>
                    <a:p>
                      <a:endParaRPr lang="en-US" dirty="0"/>
                    </a:p>
                  </a:txBody>
                  <a:tcPr/>
                </a:tc>
                <a:extLst>
                  <a:ext uri="{0D108BD9-81ED-4DB2-BD59-A6C34878D82A}">
                    <a16:rowId xmlns:a16="http://schemas.microsoft.com/office/drawing/2014/main" val="10002"/>
                  </a:ext>
                </a:extLst>
              </a:tr>
              <a:tr h="370840">
                <a:tc>
                  <a:txBody>
                    <a:bodyPr/>
                    <a:lstStyle/>
                    <a:p>
                      <a:r>
                        <a:rPr lang="en-US" sz="1600" dirty="0"/>
                        <a:t>Lose $1,000</a:t>
                      </a:r>
                    </a:p>
                  </a:txBody>
                  <a:tcPr/>
                </a:tc>
                <a:tc>
                  <a:txBody>
                    <a:bodyPr/>
                    <a:lstStyle/>
                    <a:p>
                      <a:r>
                        <a:rPr lang="en-US" sz="1600" dirty="0"/>
                        <a:t>Gain $1,000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55297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Money Neutral</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(Short) Sell two different stocks 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Leverage</a:t>
            </a:r>
            <a:r>
              <a:rPr lang="en-US" sz="1600" dirty="0"/>
              <a:t>: The cost is the short borrowing interest rate which is substantially less than the exposed values from the Long/Short opening positions</a:t>
            </a:r>
          </a:p>
          <a:p>
            <a:pPr marL="285750" indent="-285750">
              <a:buFont typeface="Arial" panose="020B0604020202020204" pitchFamily="34" charset="0"/>
              <a:buChar char="•"/>
            </a:pPr>
            <a:endParaRPr lang="en-US" sz="1600" b="1" dirty="0">
              <a:solidFill>
                <a:srgbClr val="0070C0"/>
              </a:solidFill>
            </a:endParaRPr>
          </a:p>
          <a:p>
            <a:pPr marL="285750" indent="-285750">
              <a:buFont typeface="Arial" panose="020B0604020202020204" pitchFamily="34" charset="0"/>
              <a:buChar char="•"/>
            </a:pPr>
            <a:r>
              <a:rPr lang="en-US" sz="1600" b="1" dirty="0">
                <a:solidFill>
                  <a:srgbClr val="0070C0"/>
                </a:solidFill>
              </a:rPr>
              <a:t>Scalable</a:t>
            </a:r>
            <a:r>
              <a:rPr lang="en-US" sz="1600" dirty="0"/>
              <a:t>: simultaneously buy/sell multiple pairs to form a Long/Short portfolios</a:t>
            </a:r>
            <a:endParaRPr lang="en-US" sz="2700" dirty="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graphicFrame>
        <p:nvGraphicFramePr>
          <p:cNvPr id="3" name="Table 2"/>
          <p:cNvGraphicFramePr>
            <a:graphicFrameLocks noGrp="1"/>
          </p:cNvGraphicFramePr>
          <p:nvPr>
            <p:extLst>
              <p:ext uri="{D42A27DB-BD31-4B8C-83A1-F6EECF244321}">
                <p14:modId xmlns:p14="http://schemas.microsoft.com/office/powerpoint/2010/main" val="3914202698"/>
              </p:ext>
            </p:extLst>
          </p:nvPr>
        </p:nvGraphicFramePr>
        <p:xfrm>
          <a:off x="971600" y="4318600"/>
          <a:ext cx="7344816" cy="1630680"/>
        </p:xfrm>
        <a:graphic>
          <a:graphicData uri="http://schemas.openxmlformats.org/drawingml/2006/table">
            <a:tbl>
              <a:tblPr firstRow="1" bandRow="1">
                <a:tableStyleId>{5C22544A-7EE6-4342-B048-85BDC9FD1C3A}</a:tableStyleId>
              </a:tblPr>
              <a:tblGrid>
                <a:gridCol w="2893412">
                  <a:extLst>
                    <a:ext uri="{9D8B030D-6E8A-4147-A177-3AD203B41FA5}">
                      <a16:colId xmlns:a16="http://schemas.microsoft.com/office/drawing/2014/main" val="20000"/>
                    </a:ext>
                  </a:extLst>
                </a:gridCol>
                <a:gridCol w="4451404">
                  <a:extLst>
                    <a:ext uri="{9D8B030D-6E8A-4147-A177-3AD203B41FA5}">
                      <a16:colId xmlns:a16="http://schemas.microsoft.com/office/drawing/2014/main" val="20001"/>
                    </a:ext>
                  </a:extLst>
                </a:gridCol>
              </a:tblGrid>
              <a:tr h="370840">
                <a:tc>
                  <a:txBody>
                    <a:bodyPr/>
                    <a:lstStyle/>
                    <a:p>
                      <a:r>
                        <a:rPr lang="en-US" sz="1600" dirty="0"/>
                        <a:t>(Long) Buy </a:t>
                      </a:r>
                      <a:r>
                        <a:rPr lang="en-US" sz="1600" dirty="0" err="1"/>
                        <a:t>Tencent</a:t>
                      </a:r>
                      <a:endParaRPr lang="en-US" sz="1600" dirty="0"/>
                    </a:p>
                  </a:txBody>
                  <a:tcPr/>
                </a:tc>
                <a:tc>
                  <a:txBody>
                    <a:bodyPr/>
                    <a:lstStyle/>
                    <a:p>
                      <a:r>
                        <a:rPr lang="en-US" sz="1600" dirty="0"/>
                        <a:t>(Short) Sell Alibaba</a:t>
                      </a:r>
                    </a:p>
                  </a:txBody>
                  <a:tcPr/>
                </a:tc>
                <a:extLst>
                  <a:ext uri="{0D108BD9-81ED-4DB2-BD59-A6C34878D82A}">
                    <a16:rowId xmlns:a16="http://schemas.microsoft.com/office/drawing/2014/main" val="10000"/>
                  </a:ext>
                </a:extLst>
              </a:tr>
              <a:tr h="370840">
                <a:tc>
                  <a:txBody>
                    <a:bodyPr/>
                    <a:lstStyle/>
                    <a:p>
                      <a:r>
                        <a:rPr lang="en-US" sz="1600" dirty="0"/>
                        <a:t>Pay $10,000</a:t>
                      </a:r>
                    </a:p>
                  </a:txBody>
                  <a:tcPr/>
                </a:tc>
                <a:tc>
                  <a:txBody>
                    <a:bodyPr/>
                    <a:lstStyle/>
                    <a:p>
                      <a:r>
                        <a:rPr lang="en-US" sz="1600" dirty="0"/>
                        <a:t>Receive $10,000 </a:t>
                      </a:r>
                    </a:p>
                  </a:txBody>
                  <a:tcPr/>
                </a:tc>
                <a:extLst>
                  <a:ext uri="{0D108BD9-81ED-4DB2-BD59-A6C34878D82A}">
                    <a16:rowId xmlns:a16="http://schemas.microsoft.com/office/drawing/2014/main" val="10001"/>
                  </a:ext>
                </a:extLst>
              </a:tr>
              <a:tr h="370840">
                <a:tc>
                  <a:txBody>
                    <a:bodyPr/>
                    <a:lstStyle/>
                    <a:p>
                      <a:endParaRPr lang="en-US" sz="1600" dirty="0"/>
                    </a:p>
                  </a:txBody>
                  <a:tcPr/>
                </a:tc>
                <a:tc>
                  <a:txBody>
                    <a:bodyPr/>
                    <a:lstStyle/>
                    <a:p>
                      <a:r>
                        <a:rPr lang="en-US" sz="1600" dirty="0"/>
                        <a:t>Pay</a:t>
                      </a:r>
                      <a:r>
                        <a:rPr lang="en-US" sz="1600" baseline="0" dirty="0"/>
                        <a:t> short borrowing </a:t>
                      </a:r>
                      <a:r>
                        <a:rPr lang="en-US" sz="1600" baseline="0" dirty="0" smtClean="0"/>
                        <a:t>interest and margin </a:t>
                      </a:r>
                      <a:endParaRPr lang="en-US" sz="1600" dirty="0"/>
                    </a:p>
                  </a:txBody>
                  <a:tcPr/>
                </a:tc>
                <a:extLst>
                  <a:ext uri="{0D108BD9-81ED-4DB2-BD59-A6C34878D82A}">
                    <a16:rowId xmlns:a16="http://schemas.microsoft.com/office/drawing/2014/main" val="10002"/>
                  </a:ext>
                </a:extLst>
              </a:tr>
              <a:tr h="370840">
                <a:tc gridSpan="2">
                  <a:txBody>
                    <a:bodyPr/>
                    <a:lstStyle/>
                    <a:p>
                      <a:r>
                        <a:rPr lang="en-US" sz="1400" b="1" dirty="0"/>
                        <a:t>Leverage</a:t>
                      </a:r>
                      <a:r>
                        <a:rPr lang="en-US" sz="1400" dirty="0"/>
                        <a:t>: Assume short interest rate at 3%</a:t>
                      </a:r>
                      <a:r>
                        <a:rPr lang="en-US" sz="1400" baseline="0" dirty="0"/>
                        <a:t> annually, the cost of short borrow in 1 year is $300 and this long/short trade create a $20,000 exposure</a:t>
                      </a:r>
                      <a:endParaRPr lang="en-US" sz="1400" dirty="0"/>
                    </a:p>
                  </a:txBody>
                  <a:tcPr/>
                </a:tc>
                <a:tc hMerge="1">
                  <a:txBody>
                    <a:bodyPr/>
                    <a:lstStyle/>
                    <a:p>
                      <a:endParaRPr 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88346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For a </a:t>
            </a:r>
            <a:r>
              <a:rPr lang="en-US" sz="1600" b="1" dirty="0">
                <a:solidFill>
                  <a:srgbClr val="0070C0"/>
                </a:solidFill>
              </a:rPr>
              <a:t>positive price correlated</a:t>
            </a:r>
            <a:r>
              <a:rPr lang="en-US" sz="1600" dirty="0"/>
              <a:t> or </a:t>
            </a:r>
            <a:r>
              <a:rPr lang="en-US" sz="1600" b="1" dirty="0">
                <a:solidFill>
                  <a:srgbClr val="0070C0"/>
                </a:solidFill>
              </a:rPr>
              <a:t>co-integrated</a:t>
            </a:r>
            <a:r>
              <a:rPr lang="en-US" sz="1600" dirty="0">
                <a:solidFill>
                  <a:srgbClr val="0070C0"/>
                </a:solidFill>
              </a:rPr>
              <a:t> </a:t>
            </a:r>
            <a:r>
              <a:rPr lang="en-US" sz="1600" dirty="0"/>
              <a:t>stock pair: meaning the two stocks often move in the same direction and has a </a:t>
            </a:r>
            <a:r>
              <a:rPr lang="en-US" sz="1600" b="1" dirty="0">
                <a:solidFill>
                  <a:srgbClr val="0070C0"/>
                </a:solidFill>
              </a:rPr>
              <a:t>relatively long-term stable price ratio </a:t>
            </a:r>
            <a:r>
              <a:rPr lang="en-US" sz="1600" dirty="0"/>
              <a:t>(e.g. stocks from same sector that share similar fundamental factors or macro policies)</a:t>
            </a:r>
          </a:p>
          <a:p>
            <a:pPr marL="285750" indent="-285750">
              <a:buFont typeface="Arial" panose="020B0604020202020204" pitchFamily="34" charset="0"/>
              <a:buChar char="•"/>
            </a:pPr>
            <a:r>
              <a:rPr lang="en-US" sz="1600" b="1" dirty="0">
                <a:solidFill>
                  <a:srgbClr val="0070C0"/>
                </a:solidFill>
              </a:rPr>
              <a:t>Assume 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dirty="0"/>
              <a:t>As they're price correlated (statistically), assume they will go back to the similar price ratio later (</a:t>
            </a:r>
            <a:r>
              <a:rPr lang="en-US" sz="1600" b="1" dirty="0">
                <a:solidFill>
                  <a:srgbClr val="0070C0"/>
                </a:solidFill>
              </a:rPr>
              <a:t>mean reversion</a:t>
            </a:r>
            <a:r>
              <a:rPr lang="en-US" sz="1600" dirty="0"/>
              <a:t>)</a:t>
            </a:r>
          </a:p>
          <a:p>
            <a:pPr marL="285750" indent="-285750">
              <a:buFont typeface="Arial" panose="020B0604020202020204" pitchFamily="34" charset="0"/>
              <a:buChar char="•"/>
            </a:pPr>
            <a:endParaRPr lang="en-US" sz="1600" dirty="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grpSp>
        <p:nvGrpSpPr>
          <p:cNvPr id="9" name="Group 8">
            <a:extLst>
              <a:ext uri="{FF2B5EF4-FFF2-40B4-BE49-F238E27FC236}">
                <a16:creationId xmlns:a16="http://schemas.microsoft.com/office/drawing/2014/main" id="{EBFAB3A2-CA91-DCA1-1773-2BC6DD5B2E74}"/>
              </a:ext>
            </a:extLst>
          </p:cNvPr>
          <p:cNvGrpSpPr/>
          <p:nvPr/>
        </p:nvGrpSpPr>
        <p:grpSpPr>
          <a:xfrm>
            <a:off x="4499992" y="1844824"/>
            <a:ext cx="3945394" cy="1933575"/>
            <a:chOff x="4572000" y="1855465"/>
            <a:chExt cx="3945394" cy="1933575"/>
          </a:xfrm>
        </p:grpSpPr>
        <p:pic>
          <p:nvPicPr>
            <p:cNvPr id="1026" name="Picture 2" descr="Three ways to write like Warren Buffett in his 50th annual letter">
              <a:extLst>
                <a:ext uri="{FF2B5EF4-FFF2-40B4-BE49-F238E27FC236}">
                  <a16:creationId xmlns:a16="http://schemas.microsoft.com/office/drawing/2014/main" id="{F63058C3-E751-3695-3E25-DECC9337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55465"/>
              <a:ext cx="28479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vector free">
              <a:extLst>
                <a:ext uri="{FF2B5EF4-FFF2-40B4-BE49-F238E27FC236}">
                  <a16:creationId xmlns:a16="http://schemas.microsoft.com/office/drawing/2014/main" id="{E7023293-223C-6E72-532D-BE884EF2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4864"/>
              <a:ext cx="1142256" cy="1142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40551-F972-B504-CD97-BB0767B01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093313"/>
              <a:ext cx="1497122" cy="149712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echnical Analysis: Stocks, Securities, and More">
            <a:extLst>
              <a:ext uri="{FF2B5EF4-FFF2-40B4-BE49-F238E27FC236}">
                <a16:creationId xmlns:a16="http://schemas.microsoft.com/office/drawing/2014/main" id="{B89C4520-095A-AE7B-C06D-95AFD7778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28" y="4069804"/>
            <a:ext cx="3238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CE3845-5F9A-FC6F-A7E1-4FC51D1F9C34}"/>
              </a:ext>
            </a:extLst>
          </p:cNvPr>
          <p:cNvSpPr txBox="1"/>
          <p:nvPr/>
        </p:nvSpPr>
        <p:spPr>
          <a:xfrm>
            <a:off x="395537" y="1916832"/>
            <a:ext cx="4464496" cy="1631216"/>
          </a:xfrm>
          <a:prstGeom prst="rect">
            <a:avLst/>
          </a:prstGeom>
          <a:noFill/>
        </p:spPr>
        <p:txBody>
          <a:bodyPr wrap="square" rtlCol="0">
            <a:spAutoFit/>
          </a:bodyPr>
          <a:lstStyle/>
          <a:p>
            <a:r>
              <a:rPr lang="en-US" sz="2000" b="1" u="sng" dirty="0"/>
              <a:t>Value Investing</a:t>
            </a:r>
            <a:r>
              <a:rPr lang="en-US" sz="2000" dirty="0"/>
              <a:t/>
            </a:r>
            <a:br>
              <a:rPr lang="en-US" sz="2000" dirty="0"/>
            </a:br>
            <a:r>
              <a:rPr lang="en-US" sz="2000" dirty="0"/>
              <a:t>Company, Management, </a:t>
            </a:r>
            <a:r>
              <a:rPr lang="en-US" sz="2000" dirty="0" smtClean="0"/>
              <a:t>Sector</a:t>
            </a:r>
          </a:p>
          <a:p>
            <a:pPr marL="342900" indent="-342900">
              <a:buFont typeface="Arial" panose="020B0604020202020204" pitchFamily="34" charset="0"/>
              <a:buChar char="•"/>
            </a:pPr>
            <a:r>
              <a:rPr lang="en-US" sz="2000" b="1" dirty="0" smtClean="0"/>
              <a:t>Fundamentals</a:t>
            </a:r>
            <a:r>
              <a:rPr lang="en-US" sz="2000" dirty="0"/>
              <a:t>: Earnings, P/E</a:t>
            </a:r>
          </a:p>
          <a:p>
            <a:pPr marL="342900" indent="-342900">
              <a:buFont typeface="Arial" panose="020B0604020202020204" pitchFamily="34" charset="0"/>
              <a:buChar char="•"/>
            </a:pPr>
            <a:r>
              <a:rPr lang="en-US" sz="2000" b="1" dirty="0"/>
              <a:t>Macros</a:t>
            </a:r>
            <a:r>
              <a:rPr lang="en-US" sz="2000" dirty="0"/>
              <a:t>: GDP, Interest Rate CPI</a:t>
            </a:r>
          </a:p>
          <a:p>
            <a:pPr marL="342900" indent="-342900">
              <a:buFont typeface="Arial" panose="020B0604020202020204" pitchFamily="34" charset="0"/>
              <a:buChar char="•"/>
            </a:pPr>
            <a:r>
              <a:rPr lang="en-US" sz="2000" dirty="0" smtClean="0"/>
              <a:t>Sell Overvalue</a:t>
            </a:r>
            <a:r>
              <a:rPr lang="en-US" sz="2000" dirty="0"/>
              <a:t>, </a:t>
            </a:r>
            <a:r>
              <a:rPr lang="en-US" sz="2000" dirty="0" smtClean="0"/>
              <a:t>Buy Undervalue</a:t>
            </a:r>
            <a:endParaRPr lang="en-HK" sz="2000" dirty="0"/>
          </a:p>
        </p:txBody>
      </p:sp>
      <p:sp>
        <p:nvSpPr>
          <p:cNvPr id="10" name="TextBox 9">
            <a:extLst>
              <a:ext uri="{FF2B5EF4-FFF2-40B4-BE49-F238E27FC236}">
                <a16:creationId xmlns:a16="http://schemas.microsoft.com/office/drawing/2014/main" id="{90E96B1D-6726-4327-F103-61621E3D4820}"/>
              </a:ext>
            </a:extLst>
          </p:cNvPr>
          <p:cNvSpPr txBox="1"/>
          <p:nvPr/>
        </p:nvSpPr>
        <p:spPr>
          <a:xfrm>
            <a:off x="4139952" y="3994169"/>
            <a:ext cx="4824536" cy="2554545"/>
          </a:xfrm>
          <a:prstGeom prst="rect">
            <a:avLst/>
          </a:prstGeom>
          <a:noFill/>
        </p:spPr>
        <p:txBody>
          <a:bodyPr wrap="square" rtlCol="0">
            <a:spAutoFit/>
          </a:bodyPr>
          <a:lstStyle/>
          <a:p>
            <a:r>
              <a:rPr lang="en-US" sz="2000" b="1" u="sng" dirty="0"/>
              <a:t>Technical Analysis</a:t>
            </a:r>
            <a:r>
              <a:rPr lang="en-US" sz="2000" dirty="0"/>
              <a:t/>
            </a:r>
            <a:br>
              <a:rPr lang="en-US" sz="2000" dirty="0"/>
            </a:br>
            <a:r>
              <a:rPr lang="en-US" sz="2000" dirty="0"/>
              <a:t>Price, Volume, Patterns</a:t>
            </a:r>
          </a:p>
          <a:p>
            <a:pPr marL="342900" indent="-342900">
              <a:buFont typeface="Arial" panose="020B0604020202020204" pitchFamily="34" charset="0"/>
              <a:buChar char="•"/>
            </a:pPr>
            <a:r>
              <a:rPr lang="en-US" sz="2000" b="1" dirty="0" smtClean="0"/>
              <a:t>Reversion / Overbought</a:t>
            </a:r>
            <a:r>
              <a:rPr lang="en-US" sz="2000" b="1" dirty="0"/>
              <a:t>, </a:t>
            </a:r>
            <a:r>
              <a:rPr lang="en-US" sz="2000" b="1" dirty="0" smtClean="0"/>
              <a:t>Oversold</a:t>
            </a:r>
            <a:r>
              <a:rPr lang="en-US" sz="2000" dirty="0" smtClean="0"/>
              <a:t>: Buy Low, Sell High</a:t>
            </a:r>
          </a:p>
          <a:p>
            <a:pPr marL="342900" indent="-342900">
              <a:buFont typeface="Arial" panose="020B0604020202020204" pitchFamily="34" charset="0"/>
              <a:buChar char="•"/>
            </a:pPr>
            <a:r>
              <a:rPr lang="en-US" sz="2000" b="1" dirty="0" smtClean="0"/>
              <a:t>Trends / Momentum</a:t>
            </a:r>
            <a:r>
              <a:rPr lang="en-US" sz="2000" dirty="0"/>
              <a:t>: </a:t>
            </a:r>
            <a:r>
              <a:rPr lang="en-US" sz="2000" dirty="0" smtClean="0"/>
              <a:t/>
            </a:r>
            <a:br>
              <a:rPr lang="en-US" sz="2000" dirty="0" smtClean="0"/>
            </a:br>
            <a:r>
              <a:rPr lang="en-US" sz="2000" dirty="0" smtClean="0"/>
              <a:t>Buy High, Sell Higher</a:t>
            </a:r>
          </a:p>
          <a:p>
            <a:pPr marL="342900" indent="-342900">
              <a:buFont typeface="Arial" panose="020B0604020202020204" pitchFamily="34" charset="0"/>
              <a:buChar char="•"/>
            </a:pPr>
            <a:r>
              <a:rPr lang="en-US" sz="2000" b="1" dirty="0" smtClean="0"/>
              <a:t>Arbitrage</a:t>
            </a:r>
            <a:r>
              <a:rPr lang="en-US" sz="2000" dirty="0" smtClean="0"/>
              <a:t>: Mispricing</a:t>
            </a:r>
            <a:endParaRPr lang="en-US" sz="2000" dirty="0"/>
          </a:p>
          <a:p>
            <a:pPr marL="342900" indent="-342900">
              <a:buFont typeface="Arial" panose="020B0604020202020204" pitchFamily="34" charset="0"/>
              <a:buChar char="•"/>
            </a:pPr>
            <a:endParaRPr lang="en-US" sz="2000" dirty="0"/>
          </a:p>
        </p:txBody>
      </p:sp>
      <p:sp>
        <p:nvSpPr>
          <p:cNvPr id="11"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Trading Strategies – Technical Analysis</a:t>
            </a:r>
            <a:endParaRPr lang="en-US" kern="0" dirty="0"/>
          </a:p>
        </p:txBody>
      </p:sp>
    </p:spTree>
    <p:extLst>
      <p:ext uri="{BB962C8B-B14F-4D97-AF65-F5344CB8AC3E}">
        <p14:creationId xmlns:p14="http://schemas.microsoft.com/office/powerpoint/2010/main" val="37731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39" y="3450787"/>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49488" y="5931082"/>
            <a:ext cx="4752528" cy="307777"/>
          </a:xfrm>
          <a:prstGeom prst="rect">
            <a:avLst/>
          </a:prstGeom>
          <a:noFill/>
        </p:spPr>
        <p:txBody>
          <a:bodyPr wrap="square" rtlCol="0">
            <a:spAutoFit/>
          </a:bodyPr>
          <a:lstStyle/>
          <a:p>
            <a:r>
              <a:rPr lang="en-US" sz="1400" dirty="0">
                <a:hlinkClick r:id="rId3"/>
              </a:rPr>
              <a:t>Code Example on finding HK Pair trading opportunities</a:t>
            </a:r>
            <a:endParaRPr lang="en-US" sz="1400" dirty="0"/>
          </a:p>
        </p:txBody>
      </p:sp>
      <p:sp>
        <p:nvSpPr>
          <p:cNvPr id="9" name="Sun 8"/>
          <p:cNvSpPr/>
          <p:nvPr/>
        </p:nvSpPr>
        <p:spPr bwMode="auto">
          <a:xfrm>
            <a:off x="1550525" y="5774837"/>
            <a:ext cx="549309" cy="52322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
        <p:nvSpPr>
          <p:cNvPr id="3" name="TextBox 2"/>
          <p:cNvSpPr txBox="1"/>
          <p:nvPr/>
        </p:nvSpPr>
        <p:spPr>
          <a:xfrm>
            <a:off x="4427984" y="1949931"/>
            <a:ext cx="4032448" cy="830997"/>
          </a:xfrm>
          <a:prstGeom prst="rect">
            <a:avLst/>
          </a:prstGeom>
          <a:noFill/>
        </p:spPr>
        <p:txBody>
          <a:bodyPr wrap="square" rtlCol="0">
            <a:spAutoFit/>
          </a:bodyPr>
          <a:lstStyle/>
          <a:p>
            <a:r>
              <a:rPr lang="en-US" sz="1600" b="1" dirty="0">
                <a:solidFill>
                  <a:srgbClr val="0070C0"/>
                </a:solidFill>
              </a:rPr>
              <a:t>Convergence: unwind</a:t>
            </a:r>
            <a:r>
              <a:rPr lang="en-US" sz="1600" dirty="0"/>
              <a:t> the positions when the price ratio is </a:t>
            </a:r>
            <a:r>
              <a:rPr lang="en-US" sz="1600" b="1" dirty="0">
                <a:solidFill>
                  <a:srgbClr val="0070C0"/>
                </a:solidFill>
              </a:rPr>
              <a:t>back to the historical mean</a:t>
            </a:r>
            <a:endParaRPr lang="en-US" dirty="0"/>
          </a:p>
        </p:txBody>
      </p:sp>
      <p:sp>
        <p:nvSpPr>
          <p:cNvPr id="11" name="TextBox 10"/>
          <p:cNvSpPr txBox="1"/>
          <p:nvPr/>
        </p:nvSpPr>
        <p:spPr>
          <a:xfrm>
            <a:off x="921668" y="1700808"/>
            <a:ext cx="3362300" cy="1569660"/>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mean excessively, open the long/short positions: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p:txBody>
      </p:sp>
      <p:sp>
        <p:nvSpPr>
          <p:cNvPr id="4" name="Down Arrow 3"/>
          <p:cNvSpPr/>
          <p:nvPr/>
        </p:nvSpPr>
        <p:spPr bwMode="auto">
          <a:xfrm>
            <a:off x="4481736" y="2852936"/>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779912" y="2780928"/>
            <a:ext cx="378296" cy="10081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341449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Other Long/Short Pairs Ideas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Currency</a:t>
            </a:r>
            <a:r>
              <a:rPr lang="en-US" sz="1600" dirty="0">
                <a:solidFill>
                  <a:srgbClr val="0070C0"/>
                </a:solidFill>
              </a:rPr>
              <a:t> </a:t>
            </a:r>
            <a:r>
              <a:rPr lang="en-US" sz="1600" dirty="0"/>
              <a:t>Long/Short Pairs or </a:t>
            </a:r>
            <a:r>
              <a:rPr lang="en-US" sz="1600" b="1" dirty="0">
                <a:solidFill>
                  <a:srgbClr val="0070C0"/>
                </a:solidFill>
              </a:rPr>
              <a:t>Crypto</a:t>
            </a:r>
            <a:r>
              <a:rPr lang="en-US" sz="1600" dirty="0"/>
              <a:t> Currencies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Same Products with different </a:t>
            </a:r>
            <a:r>
              <a:rPr lang="en-US" sz="1600" b="1" dirty="0">
                <a:solidFill>
                  <a:srgbClr val="0070C0"/>
                </a:solidFill>
              </a:rPr>
              <a:t>Trading Venues </a:t>
            </a:r>
            <a:r>
              <a:rPr lang="en-US" sz="1600" dirty="0"/>
              <a:t>(e.g. China-A vs HK-H shares; HK Shares vs ADR)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solidFill>
                  <a:srgbClr val="0070C0"/>
                </a:solidFill>
              </a:rPr>
              <a:t>Derivatives</a:t>
            </a:r>
            <a:r>
              <a:rPr lang="en-US" sz="1600" dirty="0"/>
              <a:t> vs the Underlying or the similar Derivatives (e.g. Options, Warrants)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Stocks with </a:t>
            </a:r>
            <a:r>
              <a:rPr lang="en-US" sz="1600" b="1" dirty="0">
                <a:solidFill>
                  <a:srgbClr val="0070C0"/>
                </a:solidFill>
              </a:rPr>
              <a:t>Events</a:t>
            </a:r>
            <a:r>
              <a:rPr lang="en-US" sz="1600" dirty="0"/>
              <a:t> (e.g. Merger &amp; Acquisition) or </a:t>
            </a:r>
            <a:r>
              <a:rPr lang="en-US" sz="1600" b="1" dirty="0">
                <a:solidFill>
                  <a:srgbClr val="0070C0"/>
                </a:solidFill>
              </a:rPr>
              <a:t>Corp Actions (</a:t>
            </a:r>
            <a:r>
              <a:rPr lang="en-US" sz="1600" dirty="0"/>
              <a:t>e.g. preferred stock converts to common stock</a:t>
            </a:r>
            <a:r>
              <a:rPr lang="en-US" sz="1600" b="1" dirty="0">
                <a:solidFill>
                  <a:srgbClr val="0070C0"/>
                </a:solidFill>
              </a:rPr>
              <a: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a:t>
            </a:r>
            <a:r>
              <a:rPr lang="en-US" sz="1600" dirty="0">
                <a:solidFill>
                  <a:srgbClr val="0070C0"/>
                </a:solidFill>
              </a:rPr>
              <a:t> </a:t>
            </a:r>
            <a:r>
              <a:rPr lang="en-US" sz="1600" b="1" dirty="0">
                <a:solidFill>
                  <a:srgbClr val="0070C0"/>
                </a:solidFill>
              </a:rPr>
              <a:t>Commodities</a:t>
            </a:r>
            <a:r>
              <a:rPr lang="en-US" sz="1600" dirty="0"/>
              <a:t> exhibit natural correlations (e.g. soybeans relative to soy oil)</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8"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Long/Short Pair</a:t>
            </a: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Switch Trade </a:t>
            </a:r>
            <a:r>
              <a:rPr lang="en-US" altLang="zh-TW" sz="1800" u="sng" dirty="0"/>
              <a:t>(</a:t>
            </a:r>
            <a:r>
              <a:rPr lang="zh-TW" altLang="en-US" sz="1800" u="sng" dirty="0"/>
              <a:t>換馬</a:t>
            </a:r>
            <a:r>
              <a:rPr lang="en-US" altLang="zh-TW" sz="1800" u="sng" dirty="0"/>
              <a:t>) for </a:t>
            </a:r>
            <a:r>
              <a:rPr lang="en-US" altLang="zh-TW" sz="1800" u="sng" dirty="0">
                <a:solidFill>
                  <a:srgbClr val="0070C0"/>
                </a:solidFill>
              </a:rPr>
              <a:t>Long-Only</a:t>
            </a:r>
            <a:r>
              <a:rPr lang="en-US" altLang="zh-TW" sz="1800" u="sng" dirty="0"/>
              <a:t> Fund</a:t>
            </a:r>
          </a:p>
          <a:p>
            <a:pPr marL="285750" indent="-285750">
              <a:buFont typeface="Arial" panose="020B0604020202020204" pitchFamily="34" charset="0"/>
              <a:buChar char="•"/>
            </a:pPr>
            <a:r>
              <a:rPr lang="en-US" sz="1600" b="1" dirty="0">
                <a:solidFill>
                  <a:srgbClr val="0070C0"/>
                </a:solidFill>
              </a:rPr>
              <a:t>Sector neutral </a:t>
            </a:r>
            <a:r>
              <a:rPr lang="en-US" sz="1600" dirty="0"/>
              <a:t>where maintains the same % of sector exposure in the portfolio</a:t>
            </a:r>
          </a:p>
          <a:p>
            <a:pPr marL="285750" indent="-285750">
              <a:buFont typeface="Arial" panose="020B0604020202020204" pitchFamily="34" charset="0"/>
              <a:buChar char="•"/>
            </a:pP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from the same sector with </a:t>
            </a:r>
            <a:r>
              <a:rPr lang="en-US" sz="1600" b="1" dirty="0">
                <a:solidFill>
                  <a:srgbClr val="0070C0"/>
                </a:solidFill>
              </a:rPr>
              <a:t>equal amount</a:t>
            </a:r>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solidFill>
                  <a:schemeClr val="accent2"/>
                </a:solidFill>
                <a:latin typeface="Arial"/>
                <a:cs typeface="Arial"/>
              </a:rPr>
              <a:t>Algo – Pair Switching Trade</a:t>
            </a:r>
          </a:p>
        </p:txBody>
      </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Pair Algo has </a:t>
            </a:r>
            <a:r>
              <a:rPr lang="en-US" sz="1800" b="1" dirty="0">
                <a:solidFill>
                  <a:srgbClr val="0070C0"/>
                </a:solidFill>
              </a:rPr>
              <a:t>two legs </a:t>
            </a:r>
            <a:r>
              <a:rPr lang="en-US" sz="1800" dirty="0"/>
              <a:t>(one buy and one sell with </a:t>
            </a:r>
            <a:r>
              <a:rPr lang="en-US" sz="1800" b="1" dirty="0">
                <a:solidFill>
                  <a:srgbClr val="0070C0"/>
                </a:solidFill>
              </a:rPr>
              <a:t>two different names</a:t>
            </a:r>
            <a:r>
              <a:rPr lang="en-US" sz="1800" dirty="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a:t> progress of two legs and </a:t>
            </a:r>
            <a:r>
              <a:rPr lang="en-US" sz="1800" b="1" dirty="0">
                <a:solidFill>
                  <a:srgbClr val="0070C0"/>
                </a:solidFill>
              </a:rPr>
              <a:t>avoid legging </a:t>
            </a:r>
            <a:r>
              <a:rPr lang="en-US" sz="1800" dirty="0"/>
              <a:t>(that’s one leg is executed faster than the others)</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a:t>
            </a:r>
            <a:r>
              <a:rPr lang="en-US" sz="1800" b="1" dirty="0">
                <a:solidFill>
                  <a:srgbClr val="0070C0"/>
                </a:solidFill>
              </a:rPr>
              <a:t>undervalue/overvalue relation</a:t>
            </a:r>
            <a:r>
              <a:rPr lang="en-US" sz="1800" dirty="0"/>
              <a:t> is expressed as </a:t>
            </a:r>
            <a:r>
              <a:rPr lang="en-US" sz="1800" b="1" dirty="0">
                <a:solidFill>
                  <a:srgbClr val="0070C0"/>
                </a:solidFill>
              </a:rPr>
              <a:t>Buy/Sell &lt;= Price Ratio </a:t>
            </a:r>
            <a:r>
              <a:rPr lang="en-US" sz="1800" dirty="0"/>
              <a:t>and execute only when Buy/Sell these two stocks are within this price ratio</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a:buFont typeface="Arial" panose="020B0604020202020204" pitchFamily="34" charset="0"/>
              <a:buChar char="•"/>
            </a:pPr>
            <a:r>
              <a:rPr lang="en-US" sz="1600" dirty="0"/>
              <a:t>When </a:t>
            </a:r>
            <a:r>
              <a:rPr lang="en-US" sz="1600" dirty="0" err="1"/>
              <a:t>Tencent</a:t>
            </a:r>
            <a:r>
              <a:rPr lang="en-US" sz="1600" dirty="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a:t>Switch from </a:t>
            </a:r>
            <a:r>
              <a:rPr lang="en-US" sz="1600" dirty="0" err="1"/>
              <a:t>Tencent</a:t>
            </a:r>
            <a:r>
              <a:rPr lang="en-US" sz="1600" dirty="0"/>
              <a:t> to Alibaba </a:t>
            </a:r>
            <a:r>
              <a:rPr lang="en-US" sz="1600" dirty="0">
                <a:sym typeface="Wingdings" panose="05000000000000000000" pitchFamily="2" charset="2"/>
              </a:rPr>
              <a:t> </a:t>
            </a:r>
            <a:r>
              <a:rPr lang="en-US" sz="1600" dirty="0"/>
              <a:t>Buy Alibaba and Sell </a:t>
            </a:r>
            <a:r>
              <a:rPr lang="en-US" sz="1600" dirty="0" err="1"/>
              <a:t>Tencent</a:t>
            </a:r>
            <a:r>
              <a:rPr lang="en-US" sz="1600" dirty="0"/>
              <a:t> </a:t>
            </a:r>
            <a:r>
              <a:rPr lang="en-US" sz="1600" b="1" dirty="0">
                <a:solidFill>
                  <a:srgbClr val="0070C0"/>
                </a:solidFill>
              </a:rPr>
              <a:t>Buy Alibaba /Sell </a:t>
            </a:r>
            <a:r>
              <a:rPr lang="en-US" sz="1600" b="1" dirty="0" err="1">
                <a:solidFill>
                  <a:srgbClr val="0070C0"/>
                </a:solidFill>
              </a:rPr>
              <a:t>Tencent</a:t>
            </a:r>
            <a:r>
              <a:rPr lang="en-US" sz="1600" b="1" dirty="0">
                <a:solidFill>
                  <a:srgbClr val="0070C0"/>
                </a:solidFill>
              </a:rPr>
              <a:t> &lt;= 0.5 (“Relative” Price Ratio)</a:t>
            </a:r>
            <a:endParaRPr lang="en-US" sz="1600" dirty="0"/>
          </a:p>
          <a:p>
            <a:endParaRPr lang="en-US" sz="1800" dirty="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execution happens when the </a:t>
            </a:r>
            <a:r>
              <a:rPr lang="en-US" sz="1600" b="1" dirty="0">
                <a:solidFill>
                  <a:srgbClr val="0070C0"/>
                </a:solidFill>
              </a:rPr>
              <a:t>specified price ratio is met</a:t>
            </a:r>
            <a:r>
              <a:rPr lang="en-US" sz="1600" dirty="0"/>
              <a:t>. It is when the </a:t>
            </a:r>
            <a:r>
              <a:rPr lang="en-US" sz="1600" b="1" dirty="0">
                <a:solidFill>
                  <a:srgbClr val="0070C0"/>
                </a:solidFill>
              </a:rPr>
              <a:t>immediate execution price </a:t>
            </a:r>
            <a:r>
              <a:rPr lang="en-US" sz="1600" dirty="0"/>
              <a:t>(i.e. Buy on Ask and Sell on Bid) is within the ratio</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extLst>
                    <a:ext uri="{9D8B030D-6E8A-4147-A177-3AD203B41FA5}">
                      <a16:colId xmlns:a16="http://schemas.microsoft.com/office/drawing/2014/main" val="20000"/>
                    </a:ext>
                  </a:extLst>
                </a:gridCol>
                <a:gridCol w="1275255">
                  <a:extLst>
                    <a:ext uri="{9D8B030D-6E8A-4147-A177-3AD203B41FA5}">
                      <a16:colId xmlns:a16="http://schemas.microsoft.com/office/drawing/2014/main" val="20001"/>
                    </a:ext>
                  </a:extLst>
                </a:gridCol>
                <a:gridCol w="1409929">
                  <a:extLst>
                    <a:ext uri="{9D8B030D-6E8A-4147-A177-3AD203B41FA5}">
                      <a16:colId xmlns:a16="http://schemas.microsoft.com/office/drawing/2014/main" val="20002"/>
                    </a:ext>
                  </a:extLst>
                </a:gridCol>
                <a:gridCol w="1140581">
                  <a:extLst>
                    <a:ext uri="{9D8B030D-6E8A-4147-A177-3AD203B41FA5}">
                      <a16:colId xmlns:a16="http://schemas.microsoft.com/office/drawing/2014/main" val="20003"/>
                    </a:ext>
                  </a:extLst>
                </a:gridCol>
                <a:gridCol w="1667731">
                  <a:extLst>
                    <a:ext uri="{9D8B030D-6E8A-4147-A177-3AD203B41FA5}">
                      <a16:colId xmlns:a16="http://schemas.microsoft.com/office/drawing/2014/main" val="20004"/>
                    </a:ext>
                  </a:extLst>
                </a:gridCol>
              </a:tblGrid>
              <a:tr h="370840">
                <a:tc gridSpan="5">
                  <a:txBody>
                    <a:bodyPr/>
                    <a:lstStyle/>
                    <a:p>
                      <a:r>
                        <a:rPr lang="en-US" sz="1400" b="0" dirty="0"/>
                        <a:t>Alibaba price </a:t>
                      </a:r>
                      <a:r>
                        <a:rPr lang="en-US" sz="1400" b="0" kern="1200" baseline="0" dirty="0">
                          <a:solidFill>
                            <a:srgbClr val="FF0000"/>
                          </a:solidFill>
                          <a:latin typeface="+mn-lt"/>
                          <a:ea typeface="+mn-ea"/>
                          <a:cs typeface="+mn-cs"/>
                        </a:rPr>
                        <a:t>down </a:t>
                      </a:r>
                      <a:r>
                        <a:rPr lang="en-US" sz="1400" b="0" baseline="0" dirty="0"/>
                        <a:t>and </a:t>
                      </a:r>
                      <a:r>
                        <a:rPr lang="en-US" sz="1400" b="0" baseline="0" dirty="0" err="1"/>
                        <a:t>Tencent</a:t>
                      </a:r>
                      <a:r>
                        <a:rPr lang="en-US" sz="1400" b="0" baseline="0" dirty="0"/>
                        <a:t> </a:t>
                      </a:r>
                      <a:r>
                        <a:rPr lang="en-US" sz="1400" b="0" kern="1200" baseline="0" dirty="0">
                          <a:solidFill>
                            <a:srgbClr val="FF0000"/>
                          </a:solidFill>
                          <a:latin typeface="+mn-lt"/>
                          <a:ea typeface="+mn-ea"/>
                          <a:cs typeface="+mn-cs"/>
                        </a:rPr>
                        <a:t>up</a:t>
                      </a:r>
                    </a:p>
                    <a:p>
                      <a:r>
                        <a:rPr lang="en-US" sz="1400" b="0" dirty="0"/>
                        <a:t>Buy</a:t>
                      </a:r>
                      <a:r>
                        <a:rPr lang="en-US" sz="1400" b="0" baseline="0" dirty="0"/>
                        <a:t> @ Ask (200) and Sell @ Bid (400.2)</a:t>
                      </a:r>
                    </a:p>
                    <a:p>
                      <a:r>
                        <a:rPr lang="en-US" sz="1400" b="0" baseline="0" dirty="0"/>
                        <a:t>Buy/Sell price ratio  = 200/400.2 = 0.49975 </a:t>
                      </a:r>
                    </a:p>
                    <a:p>
                      <a:r>
                        <a:rPr lang="en-US" sz="1400" b="0" baseline="0" dirty="0"/>
                        <a:t>which is &lt;= 0.5 and </a:t>
                      </a:r>
                      <a:r>
                        <a:rPr lang="en-US" sz="1400" b="0" baseline="0" dirty="0">
                          <a:solidFill>
                            <a:srgbClr val="FF0000"/>
                          </a:solidFill>
                        </a:rPr>
                        <a:t>start</a:t>
                      </a:r>
                      <a:r>
                        <a:rPr lang="en-US" sz="1400" b="0" baseline="0" dirty="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199.9</a:t>
                      </a:r>
                    </a:p>
                  </a:txBody>
                  <a:tcPr/>
                </a:tc>
                <a:tc>
                  <a:txBody>
                    <a:bodyPr/>
                    <a:lstStyle/>
                    <a:p>
                      <a:r>
                        <a:rPr lang="en-US" sz="1400" dirty="0">
                          <a:solidFill>
                            <a:srgbClr val="FF0000"/>
                          </a:solidFill>
                        </a:rPr>
                        <a:t>200</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extLst>
                    <a:ext uri="{9D8B030D-6E8A-4147-A177-3AD203B41FA5}">
                      <a16:colId xmlns:a16="http://schemas.microsoft.com/office/drawing/2014/main" val="20000"/>
                    </a:ext>
                  </a:extLst>
                </a:gridCol>
                <a:gridCol w="1317297">
                  <a:extLst>
                    <a:ext uri="{9D8B030D-6E8A-4147-A177-3AD203B41FA5}">
                      <a16:colId xmlns:a16="http://schemas.microsoft.com/office/drawing/2014/main" val="20001"/>
                    </a:ext>
                  </a:extLst>
                </a:gridCol>
                <a:gridCol w="1317297">
                  <a:extLst>
                    <a:ext uri="{9D8B030D-6E8A-4147-A177-3AD203B41FA5}">
                      <a16:colId xmlns:a16="http://schemas.microsoft.com/office/drawing/2014/main" val="20002"/>
                    </a:ext>
                  </a:extLst>
                </a:gridCol>
                <a:gridCol w="1317297">
                  <a:extLst>
                    <a:ext uri="{9D8B030D-6E8A-4147-A177-3AD203B41FA5}">
                      <a16:colId xmlns:a16="http://schemas.microsoft.com/office/drawing/2014/main" val="20003"/>
                    </a:ext>
                  </a:extLst>
                </a:gridCol>
                <a:gridCol w="1499566">
                  <a:extLst>
                    <a:ext uri="{9D8B030D-6E8A-4147-A177-3AD203B41FA5}">
                      <a16:colId xmlns:a16="http://schemas.microsoft.com/office/drawing/2014/main" val="20004"/>
                    </a:ext>
                  </a:extLst>
                </a:gridCol>
              </a:tblGrid>
              <a:tr h="370840">
                <a:tc gridSpan="5">
                  <a:txBody>
                    <a:bodyPr/>
                    <a:lstStyle/>
                    <a:p>
                      <a:r>
                        <a:rPr lang="en-US" sz="1400" b="0" dirty="0"/>
                        <a:t>Objective: Buy Alibaba / Sell </a:t>
                      </a:r>
                      <a:r>
                        <a:rPr lang="en-US" sz="1400" b="0" dirty="0" err="1"/>
                        <a:t>Tencent</a:t>
                      </a:r>
                      <a:r>
                        <a:rPr lang="en-US" sz="1400" b="0" dirty="0"/>
                        <a:t> &lt;= 0.5</a:t>
                      </a:r>
                    </a:p>
                    <a:p>
                      <a:r>
                        <a:rPr lang="en-US" sz="1400" b="0" dirty="0"/>
                        <a:t>Buy</a:t>
                      </a:r>
                      <a:r>
                        <a:rPr lang="en-US" sz="1400" b="0" baseline="0" dirty="0"/>
                        <a:t> @ Ask (200.2) and Sell @ Bid (400)</a:t>
                      </a:r>
                    </a:p>
                    <a:p>
                      <a:r>
                        <a:rPr lang="en-US" sz="1400" b="0" baseline="0" dirty="0"/>
                        <a:t>Buy/Sell price ratio = 200.2/400 = 0.5005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t>400</a:t>
                      </a:r>
                    </a:p>
                  </a:txBody>
                  <a:tcPr/>
                </a:tc>
                <a:tc>
                  <a:txBody>
                    <a:bodyPr/>
                    <a:lstStyle/>
                    <a:p>
                      <a:r>
                        <a:rPr lang="en-US" sz="1400" dirty="0"/>
                        <a:t>400.2</a:t>
                      </a:r>
                    </a:p>
                  </a:txBody>
                  <a:tcPr/>
                </a:tc>
                <a:extLst>
                  <a:ext uri="{0D108BD9-81ED-4DB2-BD59-A6C34878D82A}">
                    <a16:rowId xmlns:a16="http://schemas.microsoft.com/office/drawing/2014/main" val="10003"/>
                  </a:ext>
                </a:extLst>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If </a:t>
            </a:r>
            <a:r>
              <a:rPr lang="en-US" sz="1600" b="1" dirty="0">
                <a:solidFill>
                  <a:srgbClr val="0070C0"/>
                </a:solidFill>
              </a:rPr>
              <a:t>only</a:t>
            </a:r>
            <a:r>
              <a:rPr lang="en-US" sz="1600" dirty="0"/>
              <a:t> </a:t>
            </a:r>
            <a:r>
              <a:rPr lang="en-US" sz="1600" b="1" dirty="0" err="1">
                <a:solidFill>
                  <a:srgbClr val="0070C0"/>
                </a:solidFill>
              </a:rPr>
              <a:t>Tencent</a:t>
            </a:r>
            <a:r>
              <a:rPr lang="en-US" sz="1600" b="1" dirty="0">
                <a:solidFill>
                  <a:srgbClr val="0070C0"/>
                </a:solidFill>
              </a:rPr>
              <a:t> up</a:t>
            </a:r>
            <a:r>
              <a:rPr lang="en-US" sz="1600" dirty="0"/>
              <a:t> (400 -&gt; 400.2) </a:t>
            </a:r>
            <a:r>
              <a:rPr lang="en-US" sz="1600" b="1" dirty="0">
                <a:solidFill>
                  <a:srgbClr val="0070C0"/>
                </a:solidFill>
              </a:rPr>
              <a:t>while Alibaba stay </a:t>
            </a:r>
            <a:r>
              <a:rPr lang="en-US" sz="1600" dirty="0"/>
              <a:t>(200.2), 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t>Buy</a:t>
                      </a:r>
                      <a:r>
                        <a:rPr lang="en-US" sz="1400" b="0" baseline="0" dirty="0"/>
                        <a:t> @ Ask (200.2) and Sell @ Bid (400.2)</a:t>
                      </a:r>
                    </a:p>
                    <a:p>
                      <a:r>
                        <a:rPr lang="en-US" sz="1400" b="0" baseline="0" dirty="0"/>
                        <a:t>Buy/Sell price ratio = 200.2/400.2 = 0.50025 </a:t>
                      </a:r>
                    </a:p>
                    <a:p>
                      <a:r>
                        <a:rPr lang="en-US" sz="1400" b="0" baseline="0" dirty="0"/>
                        <a:t>which is </a:t>
                      </a:r>
                      <a:r>
                        <a:rPr lang="en-US" sz="1400" b="0" baseline="0" dirty="0">
                          <a:solidFill>
                            <a:srgbClr val="FF0000"/>
                          </a:solidFill>
                        </a:rPr>
                        <a:t>NOT</a:t>
                      </a:r>
                      <a:r>
                        <a:rPr lang="en-US" sz="1400" b="0" baseline="0" dirty="0"/>
                        <a:t> &lt;= 0.5 and hence </a:t>
                      </a:r>
                      <a:r>
                        <a:rPr lang="en-US" sz="1400" b="0" kern="1200" baseline="0" dirty="0">
                          <a:solidFill>
                            <a:srgbClr val="FF0000"/>
                          </a:solidFill>
                          <a:latin typeface="+mn-lt"/>
                          <a:ea typeface="+mn-ea"/>
                          <a:cs typeface="+mn-cs"/>
                        </a:rPr>
                        <a:t>NO</a:t>
                      </a:r>
                      <a:r>
                        <a:rPr lang="en-US" sz="1400" b="0" baseline="0" dirty="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99592" y="4380374"/>
            <a:ext cx="7056784" cy="2062103"/>
          </a:xfrm>
          <a:prstGeom prst="rect">
            <a:avLst/>
          </a:prstGeom>
        </p:spPr>
        <p:txBody>
          <a:bodyPr wrap="square">
            <a:spAutoFit/>
          </a:bodyPr>
          <a:lstStyle/>
          <a:p>
            <a:r>
              <a:rPr lang="en-US" sz="1600" dirty="0"/>
              <a:t>Use </a:t>
            </a:r>
            <a:r>
              <a:rPr lang="en-US" sz="1600" b="1" dirty="0">
                <a:solidFill>
                  <a:srgbClr val="0070C0"/>
                </a:solidFill>
              </a:rPr>
              <a:t>bait order </a:t>
            </a:r>
            <a:r>
              <a:rPr lang="en-US" sz="1600" dirty="0"/>
              <a:t>(wait on bid or ask) when the </a:t>
            </a:r>
            <a:r>
              <a:rPr lang="en-US" sz="1600" b="1" dirty="0">
                <a:solidFill>
                  <a:srgbClr val="0070C0"/>
                </a:solidFill>
              </a:rPr>
              <a:t>opposite trade will make the execution within the price ratio</a:t>
            </a:r>
            <a:r>
              <a:rPr lang="en-US" sz="1600" dirty="0"/>
              <a:t>. Once bait order is being executed by other market participants, immediate execute on the opposite side.</a:t>
            </a:r>
            <a:br>
              <a:rPr lang="en-US" sz="1600" dirty="0"/>
            </a:br>
            <a:r>
              <a:rPr lang="en-US" sz="1600" dirty="0"/>
              <a:t/>
            </a:r>
            <a:br>
              <a:rPr lang="en-US" sz="1600" dirty="0"/>
            </a:br>
            <a:r>
              <a:rPr lang="en-US" sz="1600" dirty="0" smtClean="0"/>
              <a:t>Bait </a:t>
            </a:r>
            <a:r>
              <a:rPr lang="en-US" sz="1600" dirty="0"/>
              <a:t>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extLst>
                    <a:ext uri="{9D8B030D-6E8A-4147-A177-3AD203B41FA5}">
                      <a16:colId xmlns:a16="http://schemas.microsoft.com/office/drawing/2014/main" val="20000"/>
                    </a:ext>
                  </a:extLst>
                </a:gridCol>
                <a:gridCol w="1478362">
                  <a:extLst>
                    <a:ext uri="{9D8B030D-6E8A-4147-A177-3AD203B41FA5}">
                      <a16:colId xmlns:a16="http://schemas.microsoft.com/office/drawing/2014/main" val="20001"/>
                    </a:ext>
                  </a:extLst>
                </a:gridCol>
                <a:gridCol w="1478362">
                  <a:extLst>
                    <a:ext uri="{9D8B030D-6E8A-4147-A177-3AD203B41FA5}">
                      <a16:colId xmlns:a16="http://schemas.microsoft.com/office/drawing/2014/main" val="20002"/>
                    </a:ext>
                  </a:extLst>
                </a:gridCol>
                <a:gridCol w="1478362">
                  <a:extLst>
                    <a:ext uri="{9D8B030D-6E8A-4147-A177-3AD203B41FA5}">
                      <a16:colId xmlns:a16="http://schemas.microsoft.com/office/drawing/2014/main" val="20003"/>
                    </a:ext>
                  </a:extLst>
                </a:gridCol>
                <a:gridCol w="1719400">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a:t>
                      </a:r>
                      <a:r>
                        <a:rPr lang="en-US" sz="1400" b="0" kern="1200" dirty="0">
                          <a:solidFill>
                            <a:srgbClr val="FF0000"/>
                          </a:solidFill>
                          <a:latin typeface="+mn-lt"/>
                          <a:ea typeface="+mn-ea"/>
                          <a:cs typeface="+mn-cs"/>
                        </a:rPr>
                        <a:t>Buy</a:t>
                      </a:r>
                      <a:r>
                        <a:rPr lang="en-US" sz="1400" b="0" kern="1200" baseline="0" dirty="0">
                          <a:solidFill>
                            <a:schemeClr val="lt1"/>
                          </a:solidFill>
                          <a:latin typeface="+mn-lt"/>
                          <a:ea typeface="+mn-ea"/>
                          <a:cs typeface="+mn-cs"/>
                        </a:rPr>
                        <a:t> Alibaba @ Bid (200) </a:t>
                      </a:r>
                      <a:r>
                        <a:rPr lang="en-US" sz="1400" b="0" baseline="0" dirty="0"/>
                        <a:t>and when fill at 200, Sell </a:t>
                      </a:r>
                      <a:r>
                        <a:rPr lang="en-US" sz="1400" b="0" baseline="0" dirty="0" err="1"/>
                        <a:t>Tencent</a:t>
                      </a:r>
                      <a:r>
                        <a:rPr lang="en-US" sz="1400" b="0" baseline="0" dirty="0"/>
                        <a:t> @ Bid (400.2)</a:t>
                      </a:r>
                    </a:p>
                    <a:p>
                      <a:r>
                        <a:rPr lang="en-US" sz="1400" b="0" baseline="0" dirty="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extLst>
                    <a:ext uri="{9D8B030D-6E8A-4147-A177-3AD203B41FA5}">
                      <a16:colId xmlns:a16="http://schemas.microsoft.com/office/drawing/2014/main" val="20000"/>
                    </a:ext>
                  </a:extLst>
                </a:gridCol>
                <a:gridCol w="1435882">
                  <a:extLst>
                    <a:ext uri="{9D8B030D-6E8A-4147-A177-3AD203B41FA5}">
                      <a16:colId xmlns:a16="http://schemas.microsoft.com/office/drawing/2014/main" val="20001"/>
                    </a:ext>
                  </a:extLst>
                </a:gridCol>
                <a:gridCol w="1360310">
                  <a:extLst>
                    <a:ext uri="{9D8B030D-6E8A-4147-A177-3AD203B41FA5}">
                      <a16:colId xmlns:a16="http://schemas.microsoft.com/office/drawing/2014/main" val="20002"/>
                    </a:ext>
                  </a:extLst>
                </a:gridCol>
                <a:gridCol w="1360310">
                  <a:extLst>
                    <a:ext uri="{9D8B030D-6E8A-4147-A177-3AD203B41FA5}">
                      <a16:colId xmlns:a16="http://schemas.microsoft.com/office/drawing/2014/main" val="20003"/>
                    </a:ext>
                  </a:extLst>
                </a:gridCol>
                <a:gridCol w="2116037">
                  <a:extLst>
                    <a:ext uri="{9D8B030D-6E8A-4147-A177-3AD203B41FA5}">
                      <a16:colId xmlns:a16="http://schemas.microsoft.com/office/drawing/2014/main" val="20004"/>
                    </a:ext>
                  </a:extLst>
                </a:gridCol>
              </a:tblGrid>
              <a:tr h="370840">
                <a:tc gridSpan="5">
                  <a:txBody>
                    <a:bodyPr/>
                    <a:lstStyle/>
                    <a:p>
                      <a:r>
                        <a:rPr lang="en-US" sz="1400" b="0" dirty="0">
                          <a:solidFill>
                            <a:srgbClr val="FF0000"/>
                          </a:solidFill>
                        </a:rPr>
                        <a:t>Bait</a:t>
                      </a:r>
                      <a:r>
                        <a:rPr lang="en-US" sz="1400" b="0" baseline="0" dirty="0">
                          <a:solidFill>
                            <a:srgbClr val="FF0000"/>
                          </a:solidFill>
                        </a:rPr>
                        <a:t> Sell </a:t>
                      </a:r>
                      <a:r>
                        <a:rPr lang="en-US" sz="1400" b="0" kern="1200" baseline="0" dirty="0" err="1">
                          <a:solidFill>
                            <a:schemeClr val="lt1"/>
                          </a:solidFill>
                          <a:latin typeface="+mn-lt"/>
                          <a:ea typeface="+mn-ea"/>
                          <a:cs typeface="+mn-cs"/>
                        </a:rPr>
                        <a:t>Tencent</a:t>
                      </a:r>
                      <a:r>
                        <a:rPr lang="en-US" sz="1400" b="0" kern="1200" baseline="0" dirty="0">
                          <a:solidFill>
                            <a:schemeClr val="lt1"/>
                          </a:solidFill>
                          <a:latin typeface="+mn-lt"/>
                          <a:ea typeface="+mn-ea"/>
                          <a:cs typeface="+mn-cs"/>
                        </a:rPr>
                        <a:t> @ Ask (400.4) </a:t>
                      </a:r>
                      <a:r>
                        <a:rPr lang="en-US" sz="1400" b="0" baseline="0" dirty="0"/>
                        <a:t>and when fill at 400.4, Buy Alibaba @ Ask (200.2)</a:t>
                      </a:r>
                    </a:p>
                    <a:p>
                      <a:r>
                        <a:rPr lang="en-US" sz="1400" b="0" baseline="0" dirty="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gridSpan="2">
                  <a:txBody>
                    <a:bodyPr/>
                    <a:lstStyle/>
                    <a:p>
                      <a:pPr algn="l"/>
                      <a:r>
                        <a:rPr lang="en-US" sz="1400" b="1" u="sng" dirty="0"/>
                        <a:t>Buy</a:t>
                      </a:r>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a:t>Sell</a:t>
                      </a:r>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dirty="0"/>
                        <a:t>Bid</a:t>
                      </a:r>
                    </a:p>
                  </a:txBody>
                  <a:tcPr/>
                </a:tc>
                <a:tc>
                  <a:txBody>
                    <a:bodyPr/>
                    <a:lstStyle/>
                    <a:p>
                      <a:r>
                        <a:rPr lang="en-US" sz="1400" dirty="0"/>
                        <a:t>Ask</a:t>
                      </a:r>
                    </a:p>
                  </a:txBody>
                  <a:tcPr/>
                </a:tc>
                <a:tc>
                  <a:txBody>
                    <a:bodyPr/>
                    <a:lstStyle/>
                    <a:p>
                      <a:endParaRPr lang="en-US" sz="1400" dirty="0"/>
                    </a:p>
                  </a:txBody>
                  <a:tcPr/>
                </a:tc>
                <a:tc>
                  <a:txBody>
                    <a:bodyPr/>
                    <a:lstStyle/>
                    <a:p>
                      <a:r>
                        <a:rPr lang="en-US" sz="1400" dirty="0"/>
                        <a:t>Bid</a:t>
                      </a:r>
                    </a:p>
                  </a:txBody>
                  <a:tcPr/>
                </a:tc>
                <a:tc>
                  <a:txBody>
                    <a:bodyPr/>
                    <a:lstStyle/>
                    <a:p>
                      <a:r>
                        <a:rPr lang="en-US" sz="1400" dirty="0"/>
                        <a:t>Ask</a:t>
                      </a:r>
                    </a:p>
                  </a:txBody>
                  <a:tcPr/>
                </a:tc>
                <a:extLst>
                  <a:ext uri="{0D108BD9-81ED-4DB2-BD59-A6C34878D82A}">
                    <a16:rowId xmlns:a16="http://schemas.microsoft.com/office/drawing/2014/main" val="10002"/>
                  </a:ext>
                </a:extLst>
              </a:tr>
              <a:tr h="370840">
                <a:tc>
                  <a:txBody>
                    <a:bodyPr/>
                    <a:lstStyle/>
                    <a:p>
                      <a:r>
                        <a:rPr lang="en-US" sz="1400" dirty="0"/>
                        <a:t>200</a:t>
                      </a:r>
                    </a:p>
                  </a:txBody>
                  <a:tcPr/>
                </a:tc>
                <a:tc>
                  <a:txBody>
                    <a:bodyPr/>
                    <a:lstStyle/>
                    <a:p>
                      <a:r>
                        <a:rPr lang="en-US" sz="1400" dirty="0"/>
                        <a:t>200.2</a:t>
                      </a:r>
                    </a:p>
                  </a:txBody>
                  <a:tcPr/>
                </a:tc>
                <a:tc>
                  <a:txBody>
                    <a:bodyPr/>
                    <a:lstStyle/>
                    <a:p>
                      <a:endParaRPr lang="en-US" sz="1400" dirty="0"/>
                    </a:p>
                  </a:txBody>
                  <a:tcPr/>
                </a:tc>
                <a:tc>
                  <a:txBody>
                    <a:bodyPr/>
                    <a:lstStyle/>
                    <a:p>
                      <a:r>
                        <a:rPr lang="en-US" sz="1400" dirty="0">
                          <a:solidFill>
                            <a:srgbClr val="FF0000"/>
                          </a:solidFill>
                        </a:rPr>
                        <a:t>400.2</a:t>
                      </a:r>
                    </a:p>
                  </a:txBody>
                  <a:tcPr/>
                </a:tc>
                <a:tc>
                  <a:txBody>
                    <a:bodyPr/>
                    <a:lstStyle/>
                    <a:p>
                      <a:r>
                        <a:rPr lang="en-US" sz="1400" dirty="0"/>
                        <a:t>400.4</a:t>
                      </a:r>
                    </a:p>
                  </a:txBody>
                  <a:tcPr/>
                </a:tc>
                <a:extLst>
                  <a:ext uri="{0D108BD9-81ED-4DB2-BD59-A6C34878D82A}">
                    <a16:rowId xmlns:a16="http://schemas.microsoft.com/office/drawing/2014/main" val="10003"/>
                  </a:ext>
                </a:extLst>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If bait at Bid/Ask are both are ok, which one to choose in above case?</a:t>
            </a:r>
            <a:endParaRPr lang="en-US" sz="1600" dirty="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7" name="Content Placeholder 1"/>
          <p:cNvSpPr txBox="1">
            <a:spLocks/>
          </p:cNvSpPr>
          <p:nvPr/>
        </p:nvSpPr>
        <p:spPr>
          <a:xfrm>
            <a:off x="395536" y="5301208"/>
            <a:ext cx="662473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Bait </a:t>
            </a:r>
            <a:r>
              <a:rPr lang="en-US" sz="1800" dirty="0"/>
              <a:t>on the side that will lead to </a:t>
            </a:r>
            <a:r>
              <a:rPr lang="en-US" sz="1800" b="1" dirty="0">
                <a:solidFill>
                  <a:srgbClr val="0070C0"/>
                </a:solidFill>
              </a:rPr>
              <a:t>lower execution price </a:t>
            </a:r>
            <a:r>
              <a:rPr lang="en-US" sz="1800" b="1" dirty="0" smtClean="0">
                <a:solidFill>
                  <a:srgbClr val="0070C0"/>
                </a:solidFill>
              </a:rPr>
              <a:t>ratio</a:t>
            </a:r>
            <a:endParaRPr lang="en-US" sz="1800" dirty="0"/>
          </a:p>
        </p:txBody>
      </p:sp>
      <p:sp>
        <p:nvSpPr>
          <p:cNvPr id="15" name="Rectangle 14"/>
          <p:cNvSpPr/>
          <p:nvPr/>
        </p:nvSpPr>
        <p:spPr>
          <a:xfrm>
            <a:off x="395536" y="1772816"/>
            <a:ext cx="5040560" cy="2616101"/>
          </a:xfrm>
          <a:prstGeom prst="rect">
            <a:avLst/>
          </a:prstGeom>
        </p:spPr>
        <p:txBody>
          <a:bodyPr wrap="square">
            <a:spAutoFit/>
          </a:bodyPr>
          <a:lstStyle/>
          <a:p>
            <a:r>
              <a:rPr lang="en-US" sz="1600" b="1" u="sng" dirty="0"/>
              <a:t>Bait Buy </a:t>
            </a:r>
            <a:r>
              <a:rPr lang="en-US" sz="1600" b="1" u="sng" dirty="0" smtClean="0"/>
              <a:t>- </a:t>
            </a:r>
            <a:r>
              <a:rPr lang="en-US" sz="1600" b="1" u="sng" dirty="0"/>
              <a:t>Alibaba @ Bid (200)</a:t>
            </a:r>
            <a:r>
              <a:rPr lang="en-US" sz="1600" b="1" u="sng" dirty="0" smtClean="0"/>
              <a:t/>
            </a:r>
            <a:br>
              <a:rPr lang="en-US" sz="1600" b="1" u="sng" dirty="0" smtClean="0"/>
            </a:br>
            <a:r>
              <a:rPr lang="en-US" sz="1600" dirty="0" smtClean="0"/>
              <a:t>Alibaba get fill </a:t>
            </a:r>
            <a:r>
              <a:rPr lang="en-US" sz="1600" dirty="0"/>
              <a:t>at 200, Sell </a:t>
            </a:r>
            <a:r>
              <a:rPr lang="en-US" sz="1600" dirty="0" err="1"/>
              <a:t>Tencent</a:t>
            </a:r>
            <a:r>
              <a:rPr lang="en-US" sz="1600" dirty="0"/>
              <a:t> @ Bid (400.2)</a:t>
            </a:r>
          </a:p>
          <a:p>
            <a:r>
              <a:rPr lang="en-US" sz="1600" dirty="0" smtClean="0"/>
              <a:t>Ratio  </a:t>
            </a:r>
            <a:r>
              <a:rPr lang="en-US" sz="1600" dirty="0"/>
              <a:t>= 200/400.2 = </a:t>
            </a:r>
            <a:r>
              <a:rPr lang="en-US" sz="1600" b="1" dirty="0" smtClean="0">
                <a:solidFill>
                  <a:srgbClr val="0070C0"/>
                </a:solidFill>
              </a:rPr>
              <a:t>0.49975</a:t>
            </a:r>
            <a:br>
              <a:rPr lang="en-US" sz="1600" b="1" dirty="0" smtClean="0">
                <a:solidFill>
                  <a:srgbClr val="0070C0"/>
                </a:solidFill>
              </a:rPr>
            </a:br>
            <a:r>
              <a:rPr lang="en-US" sz="1600" b="1" dirty="0" smtClean="0">
                <a:solidFill>
                  <a:srgbClr val="0070C0"/>
                </a:solidFill>
              </a:rPr>
              <a:t/>
            </a:r>
            <a:br>
              <a:rPr lang="en-US" sz="1600" b="1" dirty="0" smtClean="0">
                <a:solidFill>
                  <a:srgbClr val="0070C0"/>
                </a:solidFill>
              </a:rPr>
            </a:br>
            <a:r>
              <a:rPr lang="en-US" sz="1600" b="1" u="sng" dirty="0"/>
              <a:t>Bait Sell - </a:t>
            </a:r>
            <a:r>
              <a:rPr lang="en-US" sz="1600" b="1" u="sng" dirty="0" err="1"/>
              <a:t>Tencent</a:t>
            </a:r>
            <a:r>
              <a:rPr lang="en-US" sz="1600" b="1" u="sng" dirty="0"/>
              <a:t> @ Ask (400.4) </a:t>
            </a:r>
          </a:p>
          <a:p>
            <a:r>
              <a:rPr lang="en-US" sz="1600" dirty="0" err="1"/>
              <a:t>Tencent</a:t>
            </a:r>
            <a:r>
              <a:rPr lang="en-US" sz="1600" dirty="0"/>
              <a:t> get fill at 400.4, Buy Alibaba @ Ask (200.2)</a:t>
            </a:r>
          </a:p>
          <a:p>
            <a:r>
              <a:rPr lang="en-US" sz="1600" dirty="0"/>
              <a:t>Ratio  = 200.2/400.4 = </a:t>
            </a:r>
            <a:r>
              <a:rPr lang="en-US" sz="1600" b="1" dirty="0">
                <a:solidFill>
                  <a:srgbClr val="0070C0"/>
                </a:solidFill>
              </a:rPr>
              <a:t>0.5</a:t>
            </a:r>
          </a:p>
          <a:p>
            <a:endParaRPr lang="en-US" sz="1600" b="1" dirty="0">
              <a:solidFill>
                <a:srgbClr val="0070C0"/>
              </a:solidFill>
            </a:endParaRPr>
          </a:p>
          <a:p>
            <a:r>
              <a:rPr lang="en-US" sz="2000" b="1" dirty="0" smtClean="0"/>
              <a:t>Objective</a:t>
            </a:r>
            <a:r>
              <a:rPr lang="en-US" sz="2000" dirty="0" smtClean="0"/>
              <a:t>: </a:t>
            </a:r>
            <a:r>
              <a:rPr lang="en-US" sz="2000" b="1" dirty="0" smtClean="0">
                <a:solidFill>
                  <a:srgbClr val="0070C0"/>
                </a:solidFill>
              </a:rPr>
              <a:t>price </a:t>
            </a:r>
            <a:r>
              <a:rPr lang="en-US" sz="2000" b="1" dirty="0"/>
              <a:t>concerned</a:t>
            </a:r>
            <a:endParaRPr lang="en-US" sz="2000" dirty="0"/>
          </a:p>
          <a:p>
            <a:endParaRPr lang="en-US" sz="1600" dirty="0"/>
          </a:p>
        </p:txBody>
      </p:sp>
      <p:grpSp>
        <p:nvGrpSpPr>
          <p:cNvPr id="4" name="Group 3"/>
          <p:cNvGrpSpPr/>
          <p:nvPr/>
        </p:nvGrpSpPr>
        <p:grpSpPr>
          <a:xfrm>
            <a:off x="5796136" y="1711901"/>
            <a:ext cx="2732602" cy="3207012"/>
            <a:chOff x="5653971" y="1243423"/>
            <a:chExt cx="2732602" cy="3207012"/>
          </a:xfrm>
        </p:grpSpPr>
        <p:pic>
          <p:nvPicPr>
            <p:cNvPr id="6" name="Picture 5"/>
            <p:cNvPicPr>
              <a:picLocks noChangeAspect="1"/>
            </p:cNvPicPr>
            <p:nvPr/>
          </p:nvPicPr>
          <p:blipFill>
            <a:blip r:embed="rId2"/>
            <a:stretch>
              <a:fillRect/>
            </a:stretch>
          </p:blipFill>
          <p:spPr>
            <a:xfrm>
              <a:off x="5653971" y="1243423"/>
              <a:ext cx="2732602" cy="3207012"/>
            </a:xfrm>
            <a:prstGeom prst="rect">
              <a:avLst/>
            </a:prstGeom>
          </p:spPr>
        </p:pic>
        <p:sp>
          <p:nvSpPr>
            <p:cNvPr id="2" name="TextBox 1"/>
            <p:cNvSpPr txBox="1"/>
            <p:nvPr/>
          </p:nvSpPr>
          <p:spPr>
            <a:xfrm>
              <a:off x="6560432" y="3597273"/>
              <a:ext cx="1826141" cy="646331"/>
            </a:xfrm>
            <a:prstGeom prst="rect">
              <a:avLst/>
            </a:prstGeom>
            <a:noFill/>
          </p:spPr>
          <p:txBody>
            <a:bodyPr wrap="none" rtlCol="0">
              <a:spAutoFit/>
            </a:bodyPr>
            <a:lstStyle/>
            <a:p>
              <a:pPr algn="r"/>
              <a:r>
                <a:rPr lang="zh-TW" altLang="en-US" sz="1800" b="1" dirty="0" smtClean="0">
                  <a:solidFill>
                    <a:schemeClr val="bg1"/>
                  </a:solidFill>
                </a:rPr>
                <a:t>格</a:t>
              </a:r>
              <a:r>
                <a:rPr lang="zh-TW" altLang="en-US" sz="1800" b="1" dirty="0">
                  <a:solidFill>
                    <a:schemeClr val="bg1"/>
                  </a:solidFill>
                </a:rPr>
                <a:t>價專</a:t>
              </a:r>
              <a:r>
                <a:rPr lang="zh-TW" altLang="en-US" sz="1800" b="1" dirty="0" smtClean="0">
                  <a:solidFill>
                    <a:schemeClr val="bg1"/>
                  </a:solidFill>
                </a:rPr>
                <a:t>家</a:t>
              </a:r>
              <a:r>
                <a:rPr lang="en-US" altLang="zh-TW" sz="1800" b="1" dirty="0">
                  <a:solidFill>
                    <a:schemeClr val="bg1"/>
                  </a:solidFill>
                </a:rPr>
                <a:t/>
              </a:r>
              <a:br>
                <a:rPr lang="en-US" altLang="zh-TW" sz="1800" b="1" dirty="0">
                  <a:solidFill>
                    <a:schemeClr val="bg1"/>
                  </a:solidFill>
                </a:rPr>
              </a:br>
              <a:r>
                <a:rPr lang="en-US" altLang="zh-TW" sz="1800" b="1" dirty="0" smtClean="0">
                  <a:solidFill>
                    <a:schemeClr val="bg1"/>
                  </a:solidFill>
                </a:rPr>
                <a:t>Bargain Expert</a:t>
              </a:r>
              <a:endParaRPr lang="en-US" sz="1800" b="1" dirty="0">
                <a:solidFill>
                  <a:schemeClr val="bg1"/>
                </a:solidFill>
              </a:endParaRPr>
            </a:p>
          </p:txBody>
        </p:sp>
      </p:grpSp>
      <p:sp>
        <p:nvSpPr>
          <p:cNvPr id="8" name="TextBox 7"/>
          <p:cNvSpPr txBox="1"/>
          <p:nvPr/>
        </p:nvSpPr>
        <p:spPr>
          <a:xfrm>
            <a:off x="5290633" y="1327495"/>
            <a:ext cx="3655809" cy="369332"/>
          </a:xfrm>
          <a:prstGeom prst="rect">
            <a:avLst/>
          </a:prstGeom>
          <a:noFill/>
        </p:spPr>
        <p:txBody>
          <a:bodyPr wrap="none" rtlCol="0">
            <a:spAutoFit/>
          </a:bodyPr>
          <a:lstStyle/>
          <a:p>
            <a:r>
              <a:rPr lang="zh-TW" altLang="en-US" sz="1800" dirty="0" smtClean="0"/>
              <a:t>百佳黃老太 </a:t>
            </a:r>
            <a:r>
              <a:rPr lang="en-US" altLang="zh-TW" sz="1800" dirty="0" err="1" smtClean="0"/>
              <a:t>ParknShop</a:t>
            </a:r>
            <a:r>
              <a:rPr lang="en-US" altLang="zh-TW" sz="1800" dirty="0" smtClean="0"/>
              <a:t> </a:t>
            </a:r>
            <a:r>
              <a:rPr lang="en-US" altLang="zh-TW" sz="1800" dirty="0" err="1" smtClean="0"/>
              <a:t>Mrs</a:t>
            </a:r>
            <a:r>
              <a:rPr lang="en-US" altLang="zh-TW" sz="1800" dirty="0" smtClean="0"/>
              <a:t> Wong</a:t>
            </a:r>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sp>
        <p:nvSpPr>
          <p:cNvPr id="14" name="TextBox 13"/>
          <p:cNvSpPr txBox="1"/>
          <p:nvPr/>
        </p:nvSpPr>
        <p:spPr>
          <a:xfrm>
            <a:off x="444352" y="4797152"/>
            <a:ext cx="7632848" cy="646331"/>
          </a:xfrm>
          <a:prstGeom prst="rect">
            <a:avLst/>
          </a:prstGeom>
          <a:noFill/>
        </p:spPr>
        <p:txBody>
          <a:bodyPr wrap="square" rtlCol="0">
            <a:spAutoFit/>
          </a:bodyPr>
          <a:lstStyle/>
          <a:p>
            <a:r>
              <a:rPr lang="en-US" sz="1800" dirty="0"/>
              <a:t>B</a:t>
            </a:r>
            <a:r>
              <a:rPr lang="en-US" sz="1800" dirty="0" smtClean="0"/>
              <a:t>ait </a:t>
            </a:r>
            <a:r>
              <a:rPr lang="en-US" sz="1800" dirty="0"/>
              <a:t>on </a:t>
            </a:r>
            <a:r>
              <a:rPr lang="en-US" sz="1800" b="1" dirty="0">
                <a:solidFill>
                  <a:srgbClr val="0070C0"/>
                </a:solidFill>
              </a:rPr>
              <a:t>Sell </a:t>
            </a:r>
            <a:r>
              <a:rPr lang="en-US" sz="1800" b="1" dirty="0" smtClean="0">
                <a:solidFill>
                  <a:srgbClr val="0070C0"/>
                </a:solidFill>
              </a:rPr>
              <a:t>side</a:t>
            </a:r>
            <a:r>
              <a:rPr lang="en-US" sz="1800" dirty="0"/>
              <a:t>. Only use the proceeds from sales for </a:t>
            </a:r>
            <a:r>
              <a:rPr lang="en-US" sz="1800" dirty="0" smtClean="0"/>
              <a:t>buy orders. </a:t>
            </a:r>
            <a:r>
              <a:rPr lang="en-US" sz="1800" dirty="0"/>
              <a:t>This ensures that </a:t>
            </a:r>
            <a:r>
              <a:rPr lang="en-US" sz="1800" b="1" dirty="0">
                <a:solidFill>
                  <a:srgbClr val="0070C0"/>
                </a:solidFill>
              </a:rPr>
              <a:t>no new capital </a:t>
            </a:r>
            <a:r>
              <a:rPr lang="en-US" sz="1800" dirty="0"/>
              <a:t>is introduced in case the </a:t>
            </a:r>
            <a:r>
              <a:rPr lang="en-US" sz="1800" b="1" dirty="0">
                <a:solidFill>
                  <a:srgbClr val="0070C0"/>
                </a:solidFill>
              </a:rPr>
              <a:t>pair is legged</a:t>
            </a:r>
          </a:p>
        </p:txBody>
      </p:sp>
      <p:pic>
        <p:nvPicPr>
          <p:cNvPr id="2" name="Picture 1"/>
          <p:cNvPicPr>
            <a:picLocks noChangeAspect="1"/>
          </p:cNvPicPr>
          <p:nvPr/>
        </p:nvPicPr>
        <p:blipFill>
          <a:blip r:embed="rId2"/>
          <a:stretch>
            <a:fillRect/>
          </a:stretch>
        </p:blipFill>
        <p:spPr>
          <a:xfrm>
            <a:off x="5524676" y="1268760"/>
            <a:ext cx="2705340" cy="2808312"/>
          </a:xfrm>
          <a:prstGeom prst="rect">
            <a:avLst/>
          </a:prstGeom>
        </p:spPr>
      </p:pic>
      <p:sp>
        <p:nvSpPr>
          <p:cNvPr id="17" name="Rectangle 16"/>
          <p:cNvSpPr/>
          <p:nvPr/>
        </p:nvSpPr>
        <p:spPr>
          <a:xfrm>
            <a:off x="395536" y="1772816"/>
            <a:ext cx="5040560" cy="2616101"/>
          </a:xfrm>
          <a:prstGeom prst="rect">
            <a:avLst/>
          </a:prstGeom>
        </p:spPr>
        <p:txBody>
          <a:bodyPr wrap="square">
            <a:spAutoFit/>
          </a:bodyPr>
          <a:lstStyle/>
          <a:p>
            <a:r>
              <a:rPr lang="en-US" sz="1600" b="1" u="sng" dirty="0"/>
              <a:t>Bait Buy </a:t>
            </a:r>
            <a:r>
              <a:rPr lang="en-US" sz="1600" b="1" u="sng" dirty="0" smtClean="0"/>
              <a:t>- </a:t>
            </a:r>
            <a:r>
              <a:rPr lang="en-US" sz="1600" b="1" u="sng" dirty="0"/>
              <a:t>Alibaba @ Bid (200)</a:t>
            </a:r>
            <a:r>
              <a:rPr lang="en-US" sz="1600" b="1" u="sng" dirty="0" smtClean="0"/>
              <a:t/>
            </a:r>
            <a:br>
              <a:rPr lang="en-US" sz="1600" b="1" u="sng" dirty="0" smtClean="0"/>
            </a:br>
            <a:r>
              <a:rPr lang="en-US" sz="1600" dirty="0" smtClean="0"/>
              <a:t>Alibaba get fill </a:t>
            </a:r>
            <a:r>
              <a:rPr lang="en-US" sz="1600" dirty="0"/>
              <a:t>at 200, Sell </a:t>
            </a:r>
            <a:r>
              <a:rPr lang="en-US" sz="1600" dirty="0" err="1"/>
              <a:t>Tencent</a:t>
            </a:r>
            <a:r>
              <a:rPr lang="en-US" sz="1600" dirty="0"/>
              <a:t> @ Bid (400.2)</a:t>
            </a:r>
          </a:p>
          <a:p>
            <a:r>
              <a:rPr lang="en-US" sz="1600" dirty="0" smtClean="0"/>
              <a:t>Ratio  </a:t>
            </a:r>
            <a:r>
              <a:rPr lang="en-US" sz="1600" dirty="0"/>
              <a:t>= 200/400.2 = </a:t>
            </a:r>
            <a:r>
              <a:rPr lang="en-US" sz="1600" b="1" dirty="0" smtClean="0">
                <a:solidFill>
                  <a:srgbClr val="0070C0"/>
                </a:solidFill>
              </a:rPr>
              <a:t>0.49975</a:t>
            </a:r>
            <a:br>
              <a:rPr lang="en-US" sz="1600" b="1" dirty="0" smtClean="0">
                <a:solidFill>
                  <a:srgbClr val="0070C0"/>
                </a:solidFill>
              </a:rPr>
            </a:br>
            <a:r>
              <a:rPr lang="en-US" sz="1600" b="1" dirty="0" smtClean="0">
                <a:solidFill>
                  <a:srgbClr val="0070C0"/>
                </a:solidFill>
              </a:rPr>
              <a:t/>
            </a:r>
            <a:br>
              <a:rPr lang="en-US" sz="1600" b="1" dirty="0" smtClean="0">
                <a:solidFill>
                  <a:srgbClr val="0070C0"/>
                </a:solidFill>
              </a:rPr>
            </a:br>
            <a:r>
              <a:rPr lang="en-US" sz="1600" b="1" u="sng" dirty="0"/>
              <a:t>Bait Sell - </a:t>
            </a:r>
            <a:r>
              <a:rPr lang="en-US" sz="1600" b="1" u="sng" dirty="0" err="1"/>
              <a:t>Tencent</a:t>
            </a:r>
            <a:r>
              <a:rPr lang="en-US" sz="1600" b="1" u="sng" dirty="0"/>
              <a:t> @ Ask (400.4) </a:t>
            </a:r>
          </a:p>
          <a:p>
            <a:r>
              <a:rPr lang="en-US" sz="1600" dirty="0" err="1"/>
              <a:t>Tencent</a:t>
            </a:r>
            <a:r>
              <a:rPr lang="en-US" sz="1600" dirty="0"/>
              <a:t> get fill at 400.4, Buy Alibaba @ Ask (200.2)</a:t>
            </a:r>
          </a:p>
          <a:p>
            <a:r>
              <a:rPr lang="en-US" sz="1600" dirty="0"/>
              <a:t>Ratio  = 200.2/400.4 = </a:t>
            </a:r>
            <a:r>
              <a:rPr lang="en-US" sz="1600" b="1" dirty="0">
                <a:solidFill>
                  <a:srgbClr val="0070C0"/>
                </a:solidFill>
              </a:rPr>
              <a:t>0.5</a:t>
            </a:r>
          </a:p>
          <a:p>
            <a:endParaRPr lang="en-US" sz="1600" b="1" dirty="0">
              <a:solidFill>
                <a:srgbClr val="0070C0"/>
              </a:solidFill>
            </a:endParaRPr>
          </a:p>
          <a:p>
            <a:r>
              <a:rPr lang="en-US" sz="2000" b="1" dirty="0" smtClean="0"/>
              <a:t>Objective</a:t>
            </a:r>
            <a:r>
              <a:rPr lang="en-US" sz="2000" dirty="0" smtClean="0"/>
              <a:t>: </a:t>
            </a:r>
            <a:r>
              <a:rPr lang="en-US" sz="2000" b="1" dirty="0" smtClean="0">
                <a:solidFill>
                  <a:srgbClr val="0070C0"/>
                </a:solidFill>
              </a:rPr>
              <a:t>cash </a:t>
            </a:r>
            <a:r>
              <a:rPr lang="en-US" sz="2000" b="1" dirty="0"/>
              <a:t>concerned</a:t>
            </a:r>
            <a:endParaRPr lang="en-US" sz="2000" dirty="0"/>
          </a:p>
          <a:p>
            <a:endParaRPr lang="en-US" sz="1600" dirty="0"/>
          </a:p>
        </p:txBody>
      </p:sp>
      <p:sp>
        <p:nvSpPr>
          <p:cNvPr id="4" name="TextBox 3"/>
          <p:cNvSpPr txBox="1"/>
          <p:nvPr/>
        </p:nvSpPr>
        <p:spPr>
          <a:xfrm>
            <a:off x="6156176" y="4085197"/>
            <a:ext cx="2135521" cy="400110"/>
          </a:xfrm>
          <a:prstGeom prst="rect">
            <a:avLst/>
          </a:prstGeom>
          <a:noFill/>
        </p:spPr>
        <p:txBody>
          <a:bodyPr wrap="none" rtlCol="0">
            <a:spAutoFit/>
          </a:bodyPr>
          <a:lstStyle/>
          <a:p>
            <a:r>
              <a:rPr lang="en-US" sz="2000" dirty="0" smtClean="0"/>
              <a:t>I only have $1.25</a:t>
            </a:r>
            <a:endParaRPr lang="en-US" sz="2000" dirty="0"/>
          </a:p>
        </p:txBody>
      </p:sp>
    </p:spTree>
    <p:extLst>
      <p:ext uri="{BB962C8B-B14F-4D97-AF65-F5344CB8AC3E}">
        <p14:creationId xmlns:p14="http://schemas.microsoft.com/office/powerpoint/2010/main" val="25136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Technical Analysis</a:t>
            </a:r>
          </a:p>
        </p:txBody>
      </p:sp>
      <p:sp>
        <p:nvSpPr>
          <p:cNvPr id="7" name="Content Placeholder 1"/>
          <p:cNvSpPr txBox="1">
            <a:spLocks/>
          </p:cNvSpPr>
          <p:nvPr/>
        </p:nvSpPr>
        <p:spPr>
          <a:xfrm>
            <a:off x="395536" y="1700808"/>
            <a:ext cx="48965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Market action discounts everything</a:t>
            </a:r>
            <a:r>
              <a:rPr lang="en-US" sz="1800" dirty="0"/>
              <a:t>: </a:t>
            </a:r>
            <a:r>
              <a:rPr lang="en-US" sz="1800" dirty="0" smtClean="0"/>
              <a:t>assumed </a:t>
            </a:r>
            <a:r>
              <a:rPr lang="en-US" sz="1800" dirty="0"/>
              <a:t>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a:p>
          <a:p>
            <a:pPr>
              <a:buFont typeface="Arial" panose="020B0604020202020204" pitchFamily="34" charset="0"/>
              <a:buChar char="•"/>
            </a:pPr>
            <a:r>
              <a:rPr lang="en-US" sz="1800" b="1" dirty="0"/>
              <a:t>Price moves in trends</a:t>
            </a:r>
            <a:r>
              <a:rPr lang="en-US" sz="1800" dirty="0"/>
              <a:t>: </a:t>
            </a:r>
            <a:r>
              <a:rPr lang="en-US" sz="1800" dirty="0" smtClean="0"/>
              <a:t>price </a:t>
            </a:r>
            <a:r>
              <a:rPr lang="en-US" sz="1800" dirty="0"/>
              <a:t>of a market is more likely to </a:t>
            </a:r>
            <a:r>
              <a:rPr lang="en-US" sz="1800" b="1" dirty="0">
                <a:solidFill>
                  <a:srgbClr val="0070C0"/>
                </a:solidFill>
              </a:rPr>
              <a:t>follow a previous trend rather than moving in a totally unpredictable manner</a:t>
            </a:r>
            <a:endParaRPr lang="en-US" sz="1800" dirty="0"/>
          </a:p>
          <a:p>
            <a:pPr marL="0" indent="0"/>
            <a:endParaRPr lang="en-US" sz="1800" dirty="0"/>
          </a:p>
          <a:p>
            <a:pPr>
              <a:buFont typeface="Arial" panose="020B0604020202020204" pitchFamily="34" charset="0"/>
              <a:buChar char="•"/>
            </a:pPr>
            <a:r>
              <a:rPr lang="en-US" sz="1800" b="1" dirty="0"/>
              <a:t>History repeats itself</a:t>
            </a:r>
            <a:r>
              <a:rPr lang="en-US" sz="1800" dirty="0"/>
              <a:t>: </a:t>
            </a:r>
            <a:r>
              <a:rPr lang="en-US" sz="1800" dirty="0" smtClean="0"/>
              <a:t>human psychology </a:t>
            </a:r>
            <a:r>
              <a:rPr lang="en-US" sz="1800" dirty="0"/>
              <a:t>which </a:t>
            </a:r>
            <a:r>
              <a:rPr lang="en-US" sz="1800" b="1" dirty="0">
                <a:solidFill>
                  <a:srgbClr val="0070C0"/>
                </a:solidFill>
              </a:rPr>
              <a:t>tends to react the same way in similar market conditions</a:t>
            </a:r>
            <a:r>
              <a:rPr lang="en-US" sz="1800" dirty="0"/>
              <a:t>.</a:t>
            </a:r>
          </a:p>
        </p:txBody>
      </p:sp>
      <p:pic>
        <p:nvPicPr>
          <p:cNvPr id="1028" name="Picture 4" descr="www.maklingling.com.hk"/>
          <p:cNvPicPr>
            <a:picLocks noChangeAspect="1" noChangeArrowheads="1"/>
          </p:cNvPicPr>
          <p:nvPr/>
        </p:nvPicPr>
        <p:blipFill rotWithShape="1">
          <a:blip r:embed="rId2">
            <a:extLst>
              <a:ext uri="{28A0092B-C50C-407E-A947-70E740481C1C}">
                <a14:useLocalDpi xmlns:a14="http://schemas.microsoft.com/office/drawing/2010/main" val="0"/>
              </a:ext>
            </a:extLst>
          </a:blip>
          <a:srcRect l="8733" b="23220"/>
          <a:stretch/>
        </p:blipFill>
        <p:spPr bwMode="auto">
          <a:xfrm>
            <a:off x="5580112" y="1772816"/>
            <a:ext cx="2820771" cy="33843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26681" y="5373216"/>
            <a:ext cx="3527632" cy="369332"/>
          </a:xfrm>
          <a:prstGeom prst="rect">
            <a:avLst/>
          </a:prstGeom>
          <a:noFill/>
        </p:spPr>
        <p:txBody>
          <a:bodyPr wrap="none" rtlCol="0">
            <a:spAutoFit/>
          </a:bodyPr>
          <a:lstStyle/>
          <a:p>
            <a:r>
              <a:rPr lang="en-US" sz="1800" dirty="0" smtClean="0"/>
              <a:t>Fortune Teller: believe her or not</a:t>
            </a:r>
            <a:endParaRPr lang="en-US" sz="1800" dirty="0"/>
          </a:p>
        </p:txBody>
      </p:sp>
    </p:spTree>
    <p:extLst>
      <p:ext uri="{BB962C8B-B14F-4D97-AF65-F5344CB8AC3E}">
        <p14:creationId xmlns:p14="http://schemas.microsoft.com/office/powerpoint/2010/main" val="208775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Pair Execution</a:t>
            </a:r>
          </a:p>
        </p:txBody>
      </p:sp>
      <p:grpSp>
        <p:nvGrpSpPr>
          <p:cNvPr id="4" name="Group 3"/>
          <p:cNvGrpSpPr/>
          <p:nvPr/>
        </p:nvGrpSpPr>
        <p:grpSpPr>
          <a:xfrm>
            <a:off x="539552" y="5373216"/>
            <a:ext cx="5976664" cy="898304"/>
            <a:chOff x="-795216" y="5405022"/>
            <a:chExt cx="5548773" cy="898304"/>
          </a:xfrm>
        </p:grpSpPr>
        <p:sp>
          <p:nvSpPr>
            <p:cNvPr id="15" name="TextBox 14"/>
            <p:cNvSpPr txBox="1"/>
            <p:nvPr/>
          </p:nvSpPr>
          <p:spPr>
            <a:xfrm>
              <a:off x="-147144" y="5472329"/>
              <a:ext cx="4900701" cy="830997"/>
            </a:xfrm>
            <a:prstGeom prst="rect">
              <a:avLst/>
            </a:prstGeom>
            <a:noFill/>
          </p:spPr>
          <p:txBody>
            <a:bodyPr wrap="none" rtlCol="0">
              <a:spAutoFit/>
            </a:bodyPr>
            <a:lstStyle/>
            <a:p>
              <a:r>
                <a:rPr lang="en-US" dirty="0"/>
                <a:t>Why not </a:t>
              </a:r>
              <a:r>
                <a:rPr lang="en-US" b="1" dirty="0">
                  <a:solidFill>
                    <a:srgbClr val="0070C0"/>
                  </a:solidFill>
                </a:rPr>
                <a:t>both</a:t>
              </a:r>
              <a:r>
                <a:rPr lang="en-US" dirty="0" smtClean="0"/>
                <a:t>? </a:t>
              </a:r>
              <a:r>
                <a:rPr lang="en-US" dirty="0"/>
                <a:t>Bait on </a:t>
              </a:r>
              <a:r>
                <a:rPr lang="en-US" b="1" dirty="0">
                  <a:solidFill>
                    <a:srgbClr val="0070C0"/>
                  </a:solidFill>
                </a:rPr>
                <a:t>both sides</a:t>
              </a:r>
              <a:endParaRPr lang="en-US" dirty="0"/>
            </a:p>
            <a:p>
              <a:endParaRPr lang="en-US" dirty="0"/>
            </a:p>
          </p:txBody>
        </p:sp>
        <p:sp>
          <p:nvSpPr>
            <p:cNvPr id="16" name="Lightning Bolt 15"/>
            <p:cNvSpPr/>
            <p:nvPr/>
          </p:nvSpPr>
          <p:spPr bwMode="auto">
            <a:xfrm>
              <a:off x="-795216" y="5405022"/>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754369"/>
            <a:ext cx="3454793" cy="3454793"/>
          </a:xfrm>
          <a:prstGeom prst="rect">
            <a:avLst/>
          </a:prstGeom>
        </p:spPr>
      </p:pic>
      <p:sp>
        <p:nvSpPr>
          <p:cNvPr id="13" name="Rectangle 12"/>
          <p:cNvSpPr/>
          <p:nvPr/>
        </p:nvSpPr>
        <p:spPr>
          <a:xfrm>
            <a:off x="395536" y="1772816"/>
            <a:ext cx="5040560" cy="2923877"/>
          </a:xfrm>
          <a:prstGeom prst="rect">
            <a:avLst/>
          </a:prstGeom>
        </p:spPr>
        <p:txBody>
          <a:bodyPr wrap="square">
            <a:spAutoFit/>
          </a:bodyPr>
          <a:lstStyle/>
          <a:p>
            <a:r>
              <a:rPr lang="en-US" sz="1600" b="1" u="sng" dirty="0"/>
              <a:t>Bait Buy </a:t>
            </a:r>
            <a:r>
              <a:rPr lang="en-US" sz="1600" b="1" u="sng" dirty="0" smtClean="0"/>
              <a:t>- </a:t>
            </a:r>
            <a:r>
              <a:rPr lang="en-US" sz="1600" b="1" u="sng" dirty="0"/>
              <a:t>Alibaba @ Bid (200)</a:t>
            </a:r>
            <a:r>
              <a:rPr lang="en-US" sz="1600" b="1" u="sng" dirty="0" smtClean="0"/>
              <a:t/>
            </a:r>
            <a:br>
              <a:rPr lang="en-US" sz="1600" b="1" u="sng" dirty="0" smtClean="0"/>
            </a:br>
            <a:r>
              <a:rPr lang="en-US" sz="1600" dirty="0" smtClean="0"/>
              <a:t>Alibaba get fill </a:t>
            </a:r>
            <a:r>
              <a:rPr lang="en-US" sz="1600" dirty="0"/>
              <a:t>at 200, Sell </a:t>
            </a:r>
            <a:r>
              <a:rPr lang="en-US" sz="1600" dirty="0" err="1"/>
              <a:t>Tencent</a:t>
            </a:r>
            <a:r>
              <a:rPr lang="en-US" sz="1600" dirty="0"/>
              <a:t> @ Bid (400.2)</a:t>
            </a:r>
          </a:p>
          <a:p>
            <a:r>
              <a:rPr lang="en-US" sz="1600" dirty="0" smtClean="0"/>
              <a:t>Ratio  </a:t>
            </a:r>
            <a:r>
              <a:rPr lang="en-US" sz="1600" dirty="0"/>
              <a:t>= 200/400.2 = </a:t>
            </a:r>
            <a:r>
              <a:rPr lang="en-US" sz="1600" b="1" dirty="0" smtClean="0">
                <a:solidFill>
                  <a:srgbClr val="0070C0"/>
                </a:solidFill>
              </a:rPr>
              <a:t>0.49975</a:t>
            </a:r>
            <a:br>
              <a:rPr lang="en-US" sz="1600" b="1" dirty="0" smtClean="0">
                <a:solidFill>
                  <a:srgbClr val="0070C0"/>
                </a:solidFill>
              </a:rPr>
            </a:br>
            <a:r>
              <a:rPr lang="en-US" sz="1600" b="1" dirty="0" smtClean="0">
                <a:solidFill>
                  <a:srgbClr val="0070C0"/>
                </a:solidFill>
              </a:rPr>
              <a:t/>
            </a:r>
            <a:br>
              <a:rPr lang="en-US" sz="1600" b="1" dirty="0" smtClean="0">
                <a:solidFill>
                  <a:srgbClr val="0070C0"/>
                </a:solidFill>
              </a:rPr>
            </a:br>
            <a:r>
              <a:rPr lang="en-US" sz="1600" b="1" u="sng" dirty="0"/>
              <a:t>Bait Sell - </a:t>
            </a:r>
            <a:r>
              <a:rPr lang="en-US" sz="1600" b="1" u="sng" dirty="0" err="1"/>
              <a:t>Tencent</a:t>
            </a:r>
            <a:r>
              <a:rPr lang="en-US" sz="1600" b="1" u="sng" dirty="0"/>
              <a:t> @ Ask (400.4) </a:t>
            </a:r>
          </a:p>
          <a:p>
            <a:r>
              <a:rPr lang="en-US" sz="1600" dirty="0" err="1"/>
              <a:t>Tencent</a:t>
            </a:r>
            <a:r>
              <a:rPr lang="en-US" sz="1600" dirty="0"/>
              <a:t> get fill at 400.4, Buy Alibaba @ Ask (200.2)</a:t>
            </a:r>
          </a:p>
          <a:p>
            <a:r>
              <a:rPr lang="en-US" sz="1600" dirty="0"/>
              <a:t>Ratio  = 200.2/400.4 = </a:t>
            </a:r>
            <a:r>
              <a:rPr lang="en-US" sz="1600" b="1" dirty="0">
                <a:solidFill>
                  <a:srgbClr val="0070C0"/>
                </a:solidFill>
              </a:rPr>
              <a:t>0.5</a:t>
            </a:r>
          </a:p>
          <a:p>
            <a:endParaRPr lang="en-US" sz="1600" b="1" dirty="0">
              <a:solidFill>
                <a:srgbClr val="0070C0"/>
              </a:solidFill>
            </a:endParaRPr>
          </a:p>
          <a:p>
            <a:r>
              <a:rPr lang="en-US" sz="2000" b="1" dirty="0" smtClean="0"/>
              <a:t>Objective</a:t>
            </a:r>
            <a:r>
              <a:rPr lang="en-US" sz="2000" dirty="0"/>
              <a:t>: </a:t>
            </a:r>
            <a:r>
              <a:rPr lang="en-US" sz="2000" b="1" dirty="0">
                <a:solidFill>
                  <a:srgbClr val="0070C0"/>
                </a:solidFill>
              </a:rPr>
              <a:t>quantity </a:t>
            </a:r>
            <a:r>
              <a:rPr lang="en-US" sz="2000" b="1" dirty="0"/>
              <a:t>concerned </a:t>
            </a:r>
            <a:r>
              <a:rPr lang="en-US" sz="2000" dirty="0" smtClean="0"/>
              <a:t>(faster execution speed)</a:t>
            </a:r>
            <a:endParaRPr lang="en-US" sz="2000" dirty="0"/>
          </a:p>
          <a:p>
            <a:endParaRPr lang="en-US" sz="1600" dirty="0"/>
          </a:p>
        </p:txBody>
      </p:sp>
      <p:sp>
        <p:nvSpPr>
          <p:cNvPr id="18" name="TextBox 17"/>
          <p:cNvSpPr txBox="1"/>
          <p:nvPr/>
        </p:nvSpPr>
        <p:spPr>
          <a:xfrm>
            <a:off x="5297120" y="4249613"/>
            <a:ext cx="3449753" cy="923330"/>
          </a:xfrm>
          <a:prstGeom prst="rect">
            <a:avLst/>
          </a:prstGeom>
          <a:noFill/>
        </p:spPr>
        <p:txBody>
          <a:bodyPr wrap="square" rtlCol="0">
            <a:spAutoFit/>
          </a:bodyPr>
          <a:lstStyle/>
          <a:p>
            <a:r>
              <a:rPr lang="en-US" sz="1800" dirty="0" smtClean="0"/>
              <a:t>Increase the </a:t>
            </a:r>
            <a:r>
              <a:rPr lang="en-US" sz="1800" b="1" dirty="0" smtClean="0"/>
              <a:t>efficiency</a:t>
            </a:r>
            <a:r>
              <a:rPr lang="en-US" sz="1800" dirty="0" smtClean="0"/>
              <a:t>, </a:t>
            </a:r>
            <a:r>
              <a:rPr lang="en-US" sz="1800" b="1" dirty="0" smtClean="0"/>
              <a:t>speed</a:t>
            </a:r>
            <a:r>
              <a:rPr lang="en-US" sz="1800" dirty="0" smtClean="0"/>
              <a:t>, and </a:t>
            </a:r>
            <a:r>
              <a:rPr lang="en-US" sz="1800" b="1" dirty="0" smtClean="0"/>
              <a:t>quantity</a:t>
            </a:r>
            <a:r>
              <a:rPr lang="en-US" sz="1800" dirty="0" smtClean="0"/>
              <a:t> of building HK public housing</a:t>
            </a:r>
            <a:endParaRPr lang="en-US" sz="18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121</a:t>
            </a:fld>
            <a:endParaRPr lang="en-US" sz="1400" dirty="0">
              <a:latin typeface="Arial" charset="0"/>
            </a:endParaRPr>
          </a:p>
        </p:txBody>
      </p:sp>
      <p:sp>
        <p:nvSpPr>
          <p:cNvPr id="7" name="Content Placeholder 1"/>
          <p:cNvSpPr txBox="1">
            <a:spLocks/>
          </p:cNvSpPr>
          <p:nvPr/>
        </p:nvSpPr>
        <p:spPr>
          <a:xfrm>
            <a:off x="395536" y="1700808"/>
            <a:ext cx="8064896"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Not all HK stocks are </a:t>
            </a:r>
            <a:r>
              <a:rPr lang="en-US" sz="1800" dirty="0">
                <a:hlinkClick r:id="rId2"/>
              </a:rPr>
              <a:t>eligible for short </a:t>
            </a:r>
            <a:r>
              <a:rPr lang="en-US" sz="1800" dirty="0" smtClean="0">
                <a:hlinkClick r:id="rId2"/>
              </a:rPr>
              <a:t>sell</a:t>
            </a:r>
            <a:r>
              <a:rPr lang="en-US" sz="1800" dirty="0" smtClean="0"/>
              <a:t/>
            </a:r>
            <a:br>
              <a:rPr lang="en-US" sz="1800" dirty="0" smtClean="0"/>
            </a:br>
            <a:endParaRPr lang="en-US" sz="1800" dirty="0"/>
          </a:p>
          <a:p>
            <a:pPr marL="285750" indent="-285750">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stock </a:t>
            </a:r>
            <a:r>
              <a:rPr lang="en-US" sz="1800" b="1" dirty="0">
                <a:solidFill>
                  <a:srgbClr val="0070C0"/>
                </a:solidFill>
              </a:rPr>
              <a:t>borrow arrangement </a:t>
            </a:r>
            <a:r>
              <a:rPr lang="en-US" sz="1800" dirty="0"/>
              <a:t>that</a:t>
            </a:r>
            <a:r>
              <a:rPr lang="en-US" sz="1800" b="1" dirty="0">
                <a:solidFill>
                  <a:srgbClr val="0070C0"/>
                </a:solidFill>
              </a:rPr>
              <a:t> </a:t>
            </a:r>
            <a:r>
              <a:rPr lang="en-US" sz="1800" dirty="0"/>
              <a:t>involves </a:t>
            </a:r>
            <a:r>
              <a:rPr lang="en-US" sz="1800" b="1" dirty="0">
                <a:solidFill>
                  <a:srgbClr val="0070C0"/>
                </a:solidFill>
              </a:rPr>
              <a:t>borrowing </a:t>
            </a:r>
            <a:r>
              <a:rPr lang="en-US" sz="1800" b="1" dirty="0" smtClean="0">
                <a:solidFill>
                  <a:srgbClr val="0070C0"/>
                </a:solidFill>
              </a:rPr>
              <a:t>costs</a:t>
            </a:r>
            <a:br>
              <a:rPr lang="en-US" sz="1800" b="1" dirty="0" smtClean="0">
                <a:solidFill>
                  <a:srgbClr val="0070C0"/>
                </a:solidFill>
              </a:rPr>
            </a:br>
            <a:r>
              <a:rPr lang="en-US" sz="1800" b="1" dirty="0" smtClean="0">
                <a:solidFill>
                  <a:srgbClr val="0070C0"/>
                </a:solidFill>
              </a:rPr>
              <a:t/>
            </a:r>
            <a:br>
              <a:rPr lang="en-US" sz="1800" b="1" dirty="0" smtClean="0">
                <a:solidFill>
                  <a:srgbClr val="0070C0"/>
                </a:solidFill>
              </a:rPr>
            </a:br>
            <a:endParaRPr lang="en-US" sz="1800" b="1" dirty="0">
              <a:solidFill>
                <a:srgbClr val="0070C0"/>
              </a:solidFill>
            </a:endParaRPr>
          </a:p>
          <a:p>
            <a:pPr marL="457200" lvl="1" indent="0">
              <a:buNone/>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ext uri="{D42A27DB-BD31-4B8C-83A1-F6EECF244321}">
                <p14:modId xmlns:p14="http://schemas.microsoft.com/office/powerpoint/2010/main" val="344567065"/>
              </p:ext>
            </p:extLst>
          </p:nvPr>
        </p:nvGraphicFramePr>
        <p:xfrm>
          <a:off x="2051720" y="436510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98010" y="3349441"/>
            <a:ext cx="8565230" cy="1015663"/>
          </a:xfrm>
          <a:prstGeom prst="rect">
            <a:avLst/>
          </a:prstGeom>
          <a:noFill/>
        </p:spPr>
        <p:txBody>
          <a:bodyPr wrap="none" rtlCol="0">
            <a:spAutoFit/>
          </a:bodyPr>
          <a:lstStyle/>
          <a:p>
            <a:pPr marL="285750" indent="-285750">
              <a:buFont typeface="Arial" panose="020B0604020202020204" pitchFamily="34" charset="0"/>
              <a:buChar char="•"/>
            </a:pPr>
            <a:r>
              <a:rPr lang="en-US" sz="1800" b="1" dirty="0"/>
              <a:t>Short Sell </a:t>
            </a:r>
            <a:r>
              <a:rPr lang="en-US" sz="1800" b="1" dirty="0" smtClean="0"/>
              <a:t>Trading</a:t>
            </a:r>
            <a:r>
              <a:rPr lang="en-US" sz="1800" b="1" dirty="0" smtClean="0">
                <a:solidFill>
                  <a:srgbClr val="0070C0"/>
                </a:solidFill>
              </a:rPr>
              <a:t>: uptick </a:t>
            </a:r>
            <a:r>
              <a:rPr lang="en-US" sz="1800" b="1" dirty="0">
                <a:solidFill>
                  <a:srgbClr val="0070C0"/>
                </a:solidFill>
              </a:rPr>
              <a:t>rules</a:t>
            </a:r>
            <a:r>
              <a:rPr lang="en-US" sz="1800" b="1" dirty="0"/>
              <a:t> </a:t>
            </a:r>
            <a:r>
              <a:rPr lang="en-US" sz="1800" dirty="0"/>
              <a:t>to prevent </a:t>
            </a:r>
            <a:r>
              <a:rPr lang="en-US" sz="1800" b="1" dirty="0">
                <a:solidFill>
                  <a:srgbClr val="0070C0"/>
                </a:solidFill>
              </a:rPr>
              <a:t>actively pushing down the price</a:t>
            </a:r>
          </a:p>
          <a:p>
            <a:pPr lvl="1"/>
            <a:r>
              <a:rPr lang="en-US" sz="1800" dirty="0" smtClean="0"/>
              <a:t>(</a:t>
            </a:r>
            <a:r>
              <a:rPr lang="en-US" sz="1800" b="1" dirty="0" smtClean="0"/>
              <a:t>HK</a:t>
            </a:r>
            <a:r>
              <a:rPr lang="en-US" sz="1800" b="1" dirty="0"/>
              <a:t>: </a:t>
            </a:r>
            <a:r>
              <a:rPr lang="en-US" sz="1800" dirty="0"/>
              <a:t>short sell must be placed </a:t>
            </a:r>
            <a:r>
              <a:rPr lang="en-US" sz="1800" b="1" dirty="0">
                <a:solidFill>
                  <a:srgbClr val="0070C0"/>
                </a:solidFill>
              </a:rPr>
              <a:t>at or above the current best ask </a:t>
            </a:r>
            <a:r>
              <a:rPr lang="en-US" sz="1800" b="1" dirty="0" smtClean="0">
                <a:solidFill>
                  <a:srgbClr val="0070C0"/>
                </a:solidFill>
              </a:rPr>
              <a:t>price</a:t>
            </a:r>
            <a:r>
              <a:rPr lang="en-US" sz="1600" dirty="0" smtClean="0"/>
              <a:t>)</a:t>
            </a:r>
            <a:endParaRPr lang="en-US" sz="1600" dirty="0"/>
          </a:p>
          <a:p>
            <a:endParaRPr lang="en-US" dirty="0"/>
          </a:p>
        </p:txBody>
      </p:sp>
    </p:spTree>
    <p:extLst>
      <p:ext uri="{BB962C8B-B14F-4D97-AF65-F5344CB8AC3E}">
        <p14:creationId xmlns:p14="http://schemas.microsoft.com/office/powerpoint/2010/main" val="17879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122</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Pair </a:t>
            </a:r>
            <a:r>
              <a:rPr lang="en-US" dirty="0"/>
              <a:t>Execution</a:t>
            </a:r>
            <a:endParaRPr lang="en-US" kern="0" dirty="0"/>
          </a:p>
        </p:txBody>
      </p:sp>
      <p:graphicFrame>
        <p:nvGraphicFramePr>
          <p:cNvPr id="8" name="Table 7"/>
          <p:cNvGraphicFramePr>
            <a:graphicFrameLocks noGrp="1"/>
          </p:cNvGraphicFramePr>
          <p:nvPr>
            <p:extLst/>
          </p:nvPr>
        </p:nvGraphicFramePr>
        <p:xfrm>
          <a:off x="2051720" y="4365104"/>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98010" y="3349441"/>
            <a:ext cx="8565230" cy="1015663"/>
          </a:xfrm>
          <a:prstGeom prst="rect">
            <a:avLst/>
          </a:prstGeom>
          <a:noFill/>
        </p:spPr>
        <p:txBody>
          <a:bodyPr wrap="none" rtlCol="0">
            <a:spAutoFit/>
          </a:bodyPr>
          <a:lstStyle/>
          <a:p>
            <a:pPr marL="285750" indent="-285750">
              <a:buFont typeface="Arial" panose="020B0604020202020204" pitchFamily="34" charset="0"/>
              <a:buChar char="•"/>
            </a:pPr>
            <a:r>
              <a:rPr lang="en-US" sz="1800" b="1" dirty="0"/>
              <a:t>Short Sell </a:t>
            </a:r>
            <a:r>
              <a:rPr lang="en-US" sz="1800" b="1" dirty="0" smtClean="0"/>
              <a:t>Trading</a:t>
            </a:r>
            <a:r>
              <a:rPr lang="en-US" sz="1800" b="1" dirty="0" smtClean="0">
                <a:solidFill>
                  <a:srgbClr val="0070C0"/>
                </a:solidFill>
              </a:rPr>
              <a:t>: uptick </a:t>
            </a:r>
            <a:r>
              <a:rPr lang="en-US" sz="1800" b="1" dirty="0">
                <a:solidFill>
                  <a:srgbClr val="0070C0"/>
                </a:solidFill>
              </a:rPr>
              <a:t>rules</a:t>
            </a:r>
            <a:r>
              <a:rPr lang="en-US" sz="1800" b="1" dirty="0"/>
              <a:t> </a:t>
            </a:r>
            <a:r>
              <a:rPr lang="en-US" sz="1800" dirty="0"/>
              <a:t>to prevent </a:t>
            </a:r>
            <a:r>
              <a:rPr lang="en-US" sz="1800" b="1" dirty="0">
                <a:solidFill>
                  <a:srgbClr val="0070C0"/>
                </a:solidFill>
              </a:rPr>
              <a:t>actively pushing down the price</a:t>
            </a:r>
          </a:p>
          <a:p>
            <a:pPr lvl="1"/>
            <a:r>
              <a:rPr lang="en-US" sz="1800" dirty="0" smtClean="0"/>
              <a:t>(</a:t>
            </a:r>
            <a:r>
              <a:rPr lang="en-US" sz="1800" b="1" dirty="0" smtClean="0"/>
              <a:t>HK</a:t>
            </a:r>
            <a:r>
              <a:rPr lang="en-US" sz="1800" b="1" dirty="0"/>
              <a:t>: </a:t>
            </a:r>
            <a:r>
              <a:rPr lang="en-US" sz="1800" dirty="0"/>
              <a:t>short sell must be placed </a:t>
            </a:r>
            <a:r>
              <a:rPr lang="en-US" sz="1800" b="1" dirty="0">
                <a:solidFill>
                  <a:srgbClr val="0070C0"/>
                </a:solidFill>
              </a:rPr>
              <a:t>at or above the current best ask </a:t>
            </a:r>
            <a:r>
              <a:rPr lang="en-US" sz="1800" b="1" dirty="0" smtClean="0">
                <a:solidFill>
                  <a:srgbClr val="0070C0"/>
                </a:solidFill>
              </a:rPr>
              <a:t>price</a:t>
            </a:r>
            <a:r>
              <a:rPr lang="en-US" sz="1600" dirty="0" smtClean="0"/>
              <a:t>)</a:t>
            </a:r>
            <a:endParaRPr lang="en-US" sz="1600" dirty="0"/>
          </a:p>
          <a:p>
            <a:endParaRPr lang="en-US" dirty="0"/>
          </a:p>
        </p:txBody>
      </p:sp>
      <p:sp>
        <p:nvSpPr>
          <p:cNvPr id="9" name="Content Placeholder 1"/>
          <p:cNvSpPr txBox="1">
            <a:spLocks/>
          </p:cNvSpPr>
          <p:nvPr/>
        </p:nvSpPr>
        <p:spPr>
          <a:xfrm>
            <a:off x="395536" y="1772816"/>
            <a:ext cx="8064896"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a stock pair with </a:t>
            </a:r>
            <a:r>
              <a:rPr lang="en-US" sz="1800" b="1" dirty="0" smtClean="0">
                <a:solidFill>
                  <a:srgbClr val="0070C0"/>
                </a:solidFill>
              </a:rPr>
              <a:t>a sell short leg </a:t>
            </a:r>
            <a:r>
              <a:rPr lang="en-US" sz="1800" dirty="0" smtClean="0"/>
              <a:t>in HK, bait on Buy or Short Sell order?</a:t>
            </a:r>
            <a:endParaRPr lang="en-US" sz="1800" dirty="0"/>
          </a:p>
          <a:p>
            <a:pPr marL="0" indent="0"/>
            <a:endParaRPr lang="en-US" sz="1800" b="1" dirty="0" smtClean="0">
              <a:solidFill>
                <a:srgbClr val="0070C0"/>
              </a:solidFill>
            </a:endParaRPr>
          </a:p>
          <a:p>
            <a:pPr marL="0" indent="0"/>
            <a:r>
              <a:rPr lang="en-US" sz="1800" b="1" dirty="0" smtClean="0">
                <a:solidFill>
                  <a:srgbClr val="0070C0"/>
                </a:solidFill>
              </a:rPr>
              <a:t/>
            </a:r>
            <a:br>
              <a:rPr lang="en-US" sz="1800" b="1" dirty="0" smtClean="0">
                <a:solidFill>
                  <a:srgbClr val="0070C0"/>
                </a:solidFill>
              </a:rPr>
            </a:br>
            <a:endParaRPr lang="en-US" sz="1800" b="1" dirty="0">
              <a:solidFill>
                <a:srgbClr val="0070C0"/>
              </a:solidFill>
            </a:endParaRPr>
          </a:p>
          <a:p>
            <a:pPr marL="457200" lvl="1" indent="0">
              <a:buNone/>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p:txBody>
      </p:sp>
      <p:sp>
        <p:nvSpPr>
          <p:cNvPr id="10" name="Content Placeholder 1"/>
          <p:cNvSpPr txBox="1">
            <a:spLocks/>
          </p:cNvSpPr>
          <p:nvPr/>
        </p:nvSpPr>
        <p:spPr>
          <a:xfrm>
            <a:off x="395536" y="2333366"/>
            <a:ext cx="8064896" cy="88716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rPr>
              <a:t>Bait </a:t>
            </a:r>
            <a:r>
              <a:rPr lang="en-US" sz="1800" b="1" dirty="0" smtClean="0">
                <a:solidFill>
                  <a:srgbClr val="0070C0"/>
                </a:solidFill>
              </a:rPr>
              <a:t>on </a:t>
            </a:r>
            <a:r>
              <a:rPr lang="en-US" sz="1800" b="1" dirty="0">
                <a:solidFill>
                  <a:srgbClr val="0070C0"/>
                </a:solidFill>
              </a:rPr>
              <a:t>Short </a:t>
            </a:r>
            <a:r>
              <a:rPr lang="en-US" sz="1800" b="1" dirty="0" smtClean="0">
                <a:solidFill>
                  <a:srgbClr val="0070C0"/>
                </a:solidFill>
              </a:rPr>
              <a:t>Sell</a:t>
            </a:r>
            <a:r>
              <a:rPr lang="en-US" sz="1800" dirty="0" smtClean="0"/>
              <a:t> side: short </a:t>
            </a:r>
            <a:r>
              <a:rPr lang="en-US" sz="1800" dirty="0"/>
              <a:t>sell order cannot cross the spread to hit the bid for immediate </a:t>
            </a:r>
            <a:r>
              <a:rPr lang="en-US" sz="1800" dirty="0" smtClean="0"/>
              <a:t>execution</a:t>
            </a:r>
            <a:r>
              <a:rPr lang="en-US" sz="1800" dirty="0"/>
              <a:t>, it cannot </a:t>
            </a:r>
            <a:r>
              <a:rPr lang="en-US" sz="1800" dirty="0" smtClean="0"/>
              <a:t>react </a:t>
            </a:r>
            <a:r>
              <a:rPr lang="en-US" sz="1800" dirty="0"/>
              <a:t>to the other side of trades.</a:t>
            </a:r>
            <a:r>
              <a:rPr lang="en-US" sz="1800" b="1" dirty="0" smtClean="0">
                <a:solidFill>
                  <a:srgbClr val="0070C0"/>
                </a:solidFill>
              </a:rPr>
              <a:t/>
            </a:r>
            <a:br>
              <a:rPr lang="en-US" sz="1800" b="1" dirty="0" smtClean="0">
                <a:solidFill>
                  <a:srgbClr val="0070C0"/>
                </a:solidFill>
              </a:rPr>
            </a:br>
            <a:endParaRPr lang="en-US" sz="1800" b="1" dirty="0">
              <a:solidFill>
                <a:srgbClr val="0070C0"/>
              </a:solidFill>
            </a:endParaRPr>
          </a:p>
          <a:p>
            <a:pPr marL="457200" lvl="1" indent="0">
              <a:buNone/>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a:p>
            <a:pPr lvl="1">
              <a:buFont typeface="Arial" panose="020B0604020202020204" pitchFamily="34" charset="0"/>
              <a:buChar char="•"/>
            </a:pPr>
            <a:endParaRPr lang="en-US" sz="1600" b="1" dirty="0"/>
          </a:p>
        </p:txBody>
      </p:sp>
    </p:spTree>
    <p:extLst>
      <p:ext uri="{BB962C8B-B14F-4D97-AF65-F5344CB8AC3E}">
        <p14:creationId xmlns:p14="http://schemas.microsoft.com/office/powerpoint/2010/main" val="209011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pic>
        <p:nvPicPr>
          <p:cNvPr id="1026" name="Picture 2" descr="https://img.ltn.com.tw/Upload/news/600/2021/07/22/3612749_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88840"/>
            <a:ext cx="6858000" cy="3886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60032" y="2276872"/>
            <a:ext cx="2688557" cy="584775"/>
          </a:xfrm>
          <a:prstGeom prst="rect">
            <a:avLst/>
          </a:prstGeom>
          <a:noFill/>
        </p:spPr>
        <p:txBody>
          <a:bodyPr wrap="none" rtlCol="0">
            <a:spAutoFit/>
          </a:bodyPr>
          <a:lstStyle/>
          <a:p>
            <a:r>
              <a:rPr lang="en-US" sz="3200" dirty="0" smtClean="0">
                <a:solidFill>
                  <a:schemeClr val="bg1"/>
                </a:solidFill>
              </a:rPr>
              <a:t>Market Maker</a:t>
            </a:r>
            <a:endParaRPr lang="en-US" sz="3200" dirty="0">
              <a:solidFill>
                <a:schemeClr val="bg1"/>
              </a:solidFill>
            </a:endParaRPr>
          </a:p>
        </p:txBody>
      </p:sp>
      <p:sp>
        <p:nvSpPr>
          <p:cNvPr id="4" name="TextBox 3"/>
          <p:cNvSpPr txBox="1"/>
          <p:nvPr/>
        </p:nvSpPr>
        <p:spPr>
          <a:xfrm>
            <a:off x="1907704" y="3140968"/>
            <a:ext cx="3816424" cy="707886"/>
          </a:xfrm>
          <a:prstGeom prst="rect">
            <a:avLst/>
          </a:prstGeom>
          <a:noFill/>
        </p:spPr>
        <p:txBody>
          <a:bodyPr wrap="square" rtlCol="0">
            <a:spAutoFit/>
          </a:bodyPr>
          <a:lstStyle/>
          <a:p>
            <a:r>
              <a:rPr lang="en-US" sz="2000" b="1" dirty="0" smtClean="0">
                <a:solidFill>
                  <a:schemeClr val="bg1"/>
                </a:solidFill>
              </a:rPr>
              <a:t>Set the price and provide liquidity (both buy/sell)</a:t>
            </a:r>
            <a:endParaRPr lang="en-US" sz="2000" b="1" dirty="0">
              <a:solidFill>
                <a:schemeClr val="bg1"/>
              </a:solidFill>
            </a:endParaRPr>
          </a:p>
        </p:txBody>
      </p:sp>
    </p:spTree>
    <p:extLst>
      <p:ext uri="{BB962C8B-B14F-4D97-AF65-F5344CB8AC3E}">
        <p14:creationId xmlns:p14="http://schemas.microsoft.com/office/powerpoint/2010/main" val="19963490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8" name="TextBox 7"/>
          <p:cNvSpPr txBox="1"/>
          <p:nvPr/>
        </p:nvSpPr>
        <p:spPr>
          <a:xfrm>
            <a:off x="444352" y="1755267"/>
            <a:ext cx="7632848" cy="1200329"/>
          </a:xfrm>
          <a:prstGeom prst="rect">
            <a:avLst/>
          </a:prstGeom>
          <a:noFill/>
        </p:spPr>
        <p:txBody>
          <a:bodyPr wrap="square" rtlCol="0">
            <a:spAutoFit/>
          </a:bodyPr>
          <a:lstStyle/>
          <a:p>
            <a:r>
              <a:rPr lang="en-US" sz="1800" dirty="0" smtClean="0"/>
              <a:t>A retail trader believes </a:t>
            </a:r>
            <a:r>
              <a:rPr lang="en-US" sz="1800" dirty="0"/>
              <a:t>the stock (e.g. </a:t>
            </a:r>
            <a:r>
              <a:rPr lang="en-US" sz="1800" dirty="0" err="1"/>
              <a:t>Tencent</a:t>
            </a:r>
            <a:r>
              <a:rPr lang="en-US" sz="1800" dirty="0"/>
              <a:t>) will go up but not very sure. Therefore, don't want to commit the capital on it (or don't have enough $). </a:t>
            </a:r>
          </a:p>
          <a:p>
            <a:endParaRPr lang="en-US" sz="1800" dirty="0" smtClean="0"/>
          </a:p>
        </p:txBody>
      </p:sp>
      <p:sp>
        <p:nvSpPr>
          <p:cNvPr id="4" name="TextBox 3"/>
          <p:cNvSpPr txBox="1"/>
          <p:nvPr/>
        </p:nvSpPr>
        <p:spPr>
          <a:xfrm>
            <a:off x="452632" y="2903832"/>
            <a:ext cx="4184473" cy="3293209"/>
          </a:xfrm>
          <a:prstGeom prst="rect">
            <a:avLst/>
          </a:prstGeom>
          <a:noFill/>
        </p:spPr>
        <p:txBody>
          <a:bodyPr wrap="square" rtlCol="0">
            <a:spAutoFit/>
          </a:bodyPr>
          <a:lstStyle/>
          <a:p>
            <a:r>
              <a:rPr lang="en-US" sz="1600" b="1" u="sng" dirty="0"/>
              <a:t>Wish Lists</a:t>
            </a:r>
          </a:p>
          <a:p>
            <a:endParaRPr lang="en-US" sz="1600" dirty="0"/>
          </a:p>
          <a:p>
            <a:pPr marL="342900" indent="-342900">
              <a:buFont typeface="+mj-lt"/>
              <a:buAutoNum type="arabicPeriod"/>
            </a:pPr>
            <a:r>
              <a:rPr lang="en-US" sz="1600" b="1" dirty="0"/>
              <a:t>Leverage</a:t>
            </a:r>
            <a:r>
              <a:rPr lang="en-US" sz="1600" dirty="0"/>
              <a:t>: pay a </a:t>
            </a:r>
            <a:r>
              <a:rPr lang="en-US" sz="1600" b="1" dirty="0">
                <a:solidFill>
                  <a:srgbClr val="0070C0"/>
                </a:solidFill>
              </a:rPr>
              <a:t>fraction of the cost</a:t>
            </a:r>
            <a:r>
              <a:rPr lang="en-US" sz="1600" b="1" dirty="0"/>
              <a:t> </a:t>
            </a:r>
            <a:r>
              <a:rPr lang="en-US" sz="1600" dirty="0"/>
              <a:t>of owning the stock and enjoy the upside benefit. </a:t>
            </a:r>
          </a:p>
          <a:p>
            <a:pPr marL="342900" indent="-342900">
              <a:buFont typeface="+mj-lt"/>
              <a:buAutoNum type="arabicPeriod"/>
            </a:pPr>
            <a:endParaRPr lang="en-US" sz="1600" dirty="0"/>
          </a:p>
          <a:p>
            <a:pPr marL="342900" indent="-342900">
              <a:buFont typeface="+mj-lt"/>
              <a:buAutoNum type="arabicPeriod"/>
            </a:pPr>
            <a:r>
              <a:rPr lang="en-US" sz="1600" b="1" dirty="0"/>
              <a:t>Limited Risk</a:t>
            </a:r>
            <a:r>
              <a:rPr lang="en-US" sz="1600" dirty="0"/>
              <a:t>: </a:t>
            </a:r>
            <a:r>
              <a:rPr lang="en-US" sz="1600" b="1" dirty="0">
                <a:solidFill>
                  <a:srgbClr val="0070C0"/>
                </a:solidFill>
              </a:rPr>
              <a:t>max loss is limited </a:t>
            </a:r>
            <a:r>
              <a:rPr lang="en-US" sz="1600" dirty="0"/>
              <a:t>to the initial investment </a:t>
            </a:r>
          </a:p>
          <a:p>
            <a:pPr marL="342900" indent="-342900">
              <a:buFont typeface="+mj-lt"/>
              <a:buAutoNum type="arabicPeriod"/>
            </a:pPr>
            <a:endParaRPr lang="en-US" sz="1600" dirty="0"/>
          </a:p>
          <a:p>
            <a:pPr marL="342900" indent="-342900">
              <a:buFont typeface="+mj-lt"/>
              <a:buAutoNum type="arabicPeriod"/>
            </a:pPr>
            <a:r>
              <a:rPr lang="en-US" sz="1600" b="1" dirty="0"/>
              <a:t>Flexibility</a:t>
            </a:r>
            <a:r>
              <a:rPr lang="en-US" sz="1600" b="1" dirty="0">
                <a:solidFill>
                  <a:srgbClr val="0070C0"/>
                </a:solidFill>
              </a:rPr>
              <a:t>:</a:t>
            </a:r>
            <a:r>
              <a:rPr lang="en-US" sz="1600" dirty="0"/>
              <a:t> can buy/sell it at certain period of time to </a:t>
            </a:r>
            <a:r>
              <a:rPr lang="en-US" sz="1600" b="1" dirty="0">
                <a:solidFill>
                  <a:srgbClr val="0070C0"/>
                </a:solidFill>
              </a:rPr>
              <a:t>take profit or stop loss</a:t>
            </a:r>
          </a:p>
          <a:p>
            <a:endParaRPr lang="en-US" sz="1600" dirty="0"/>
          </a:p>
        </p:txBody>
      </p:sp>
      <p:grpSp>
        <p:nvGrpSpPr>
          <p:cNvPr id="9" name="Group 8"/>
          <p:cNvGrpSpPr/>
          <p:nvPr/>
        </p:nvGrpSpPr>
        <p:grpSpPr>
          <a:xfrm>
            <a:off x="4716016" y="3062457"/>
            <a:ext cx="3594127" cy="2876951"/>
            <a:chOff x="4716016" y="3062457"/>
            <a:chExt cx="3594127" cy="2876951"/>
          </a:xfrm>
        </p:grpSpPr>
        <p:pic>
          <p:nvPicPr>
            <p:cNvPr id="2" name="Picture 1"/>
            <p:cNvPicPr>
              <a:picLocks noChangeAspect="1"/>
            </p:cNvPicPr>
            <p:nvPr/>
          </p:nvPicPr>
          <p:blipFill>
            <a:blip r:embed="rId2"/>
            <a:stretch>
              <a:fillRect/>
            </a:stretch>
          </p:blipFill>
          <p:spPr>
            <a:xfrm>
              <a:off x="4716016" y="3062457"/>
              <a:ext cx="3515216" cy="2876951"/>
            </a:xfrm>
            <a:prstGeom prst="rect">
              <a:avLst/>
            </a:prstGeom>
          </p:spPr>
        </p:pic>
        <p:sp>
          <p:nvSpPr>
            <p:cNvPr id="6" name="TextBox 5"/>
            <p:cNvSpPr txBox="1"/>
            <p:nvPr/>
          </p:nvSpPr>
          <p:spPr>
            <a:xfrm>
              <a:off x="6843075" y="3789040"/>
              <a:ext cx="1467068" cy="461665"/>
            </a:xfrm>
            <a:prstGeom prst="rect">
              <a:avLst/>
            </a:prstGeom>
            <a:noFill/>
            <a:scene3d>
              <a:camera prst="orthographicFront">
                <a:rot lat="0" lon="0" rev="480000"/>
              </a:camera>
              <a:lightRig rig="threePt" dir="t"/>
            </a:scene3d>
          </p:spPr>
          <p:txBody>
            <a:bodyPr wrap="none" rtlCol="0">
              <a:spAutoFit/>
            </a:bodyPr>
            <a:lstStyle/>
            <a:p>
              <a:r>
                <a:rPr lang="en-US" b="1" dirty="0" smtClean="0">
                  <a:solidFill>
                    <a:schemeClr val="bg1"/>
                  </a:solidFill>
                </a:rPr>
                <a:t>3 wishes</a:t>
              </a:r>
              <a:endParaRPr lang="en-US" b="1" dirty="0">
                <a:solidFill>
                  <a:schemeClr val="bg1"/>
                </a:solidFill>
              </a:endParaRPr>
            </a:p>
          </p:txBody>
        </p:sp>
      </p:grpSp>
    </p:spTree>
    <p:extLst>
      <p:ext uri="{BB962C8B-B14F-4D97-AF65-F5344CB8AC3E}">
        <p14:creationId xmlns:p14="http://schemas.microsoft.com/office/powerpoint/2010/main" val="47686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err="1"/>
              <a:t>Algo</a:t>
            </a:r>
            <a:r>
              <a:rPr lang="en-US" dirty="0"/>
              <a:t> - Market Making</a:t>
            </a:r>
          </a:p>
        </p:txBody>
      </p:sp>
      <p:sp>
        <p:nvSpPr>
          <p:cNvPr id="12" name="Content Placeholder 1"/>
          <p:cNvSpPr txBox="1">
            <a:spLocks/>
          </p:cNvSpPr>
          <p:nvPr/>
        </p:nvSpPr>
        <p:spPr>
          <a:xfrm>
            <a:off x="323528" y="1722816"/>
            <a:ext cx="4032448" cy="440089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A call warrant (like </a:t>
            </a:r>
            <a:r>
              <a:rPr lang="en-US" sz="1600" b="1" dirty="0">
                <a:solidFill>
                  <a:srgbClr val="0070C0"/>
                </a:solidFill>
              </a:rPr>
              <a:t>option</a:t>
            </a:r>
            <a:r>
              <a:rPr lang="en-US" sz="1600" dirty="0" smtClean="0"/>
              <a:t>) has </a:t>
            </a:r>
            <a:r>
              <a:rPr lang="en-US" sz="1600" dirty="0"/>
              <a:t>the </a:t>
            </a:r>
            <a:r>
              <a:rPr lang="en-US" sz="1600" b="1" dirty="0">
                <a:solidFill>
                  <a:srgbClr val="0070C0"/>
                </a:solidFill>
              </a:rPr>
              <a:t>right</a:t>
            </a:r>
            <a:r>
              <a:rPr lang="en-US" sz="1600" dirty="0"/>
              <a:t> but </a:t>
            </a:r>
            <a:r>
              <a:rPr lang="en-US" sz="1600" b="1" dirty="0">
                <a:solidFill>
                  <a:srgbClr val="0070C0"/>
                </a:solidFill>
              </a:rPr>
              <a:t>no obligation</a:t>
            </a:r>
            <a:r>
              <a:rPr lang="en-US" sz="1600" dirty="0"/>
              <a:t> to purchase </a:t>
            </a:r>
            <a:r>
              <a:rPr lang="en-US" sz="1600" dirty="0" smtClean="0"/>
              <a:t>the </a:t>
            </a:r>
            <a:r>
              <a:rPr lang="en-US" sz="1600" dirty="0"/>
              <a:t>underlying assets at the exercise price within a certain time period</a:t>
            </a:r>
          </a:p>
          <a:p>
            <a:pPr marL="0" indent="0"/>
            <a:endParaRPr lang="en-US" sz="1600" dirty="0"/>
          </a:p>
          <a:p>
            <a:pPr marL="0" indent="0"/>
            <a:r>
              <a:rPr lang="en-US" sz="1600" b="1" dirty="0" smtClean="0"/>
              <a:t>Leverage (Eff</a:t>
            </a:r>
            <a:r>
              <a:rPr lang="en-US" sz="1600" b="1" dirty="0"/>
              <a:t>. </a:t>
            </a:r>
            <a:r>
              <a:rPr lang="en-US" sz="1600" b="1" dirty="0" smtClean="0"/>
              <a:t>Gearing)</a:t>
            </a:r>
            <a:r>
              <a:rPr lang="en-US" sz="1600" dirty="0" smtClean="0"/>
              <a:t>: the price of the underlying asset rises by 1%, the theoretical price of the call warrant price should rise by “</a:t>
            </a:r>
            <a:r>
              <a:rPr lang="en-US" sz="1600" b="1" dirty="0" smtClean="0">
                <a:solidFill>
                  <a:srgbClr val="0070C0"/>
                </a:solidFill>
              </a:rPr>
              <a:t>1% * Eff. Gearing</a:t>
            </a:r>
            <a:r>
              <a:rPr lang="en-US" sz="1600" dirty="0" smtClean="0"/>
              <a:t>” (assume other factors remain unchanged)</a:t>
            </a:r>
          </a:p>
          <a:p>
            <a:pPr marL="0" indent="0"/>
            <a:endParaRPr lang="en-US" sz="1600" dirty="0"/>
          </a:p>
          <a:p>
            <a:pPr marL="0" indent="0"/>
            <a:r>
              <a:rPr lang="en-US" sz="1600" b="1" dirty="0"/>
              <a:t>Limited Risk</a:t>
            </a:r>
            <a:r>
              <a:rPr lang="en-US" sz="1600" dirty="0"/>
              <a:t>: max loss is limited to the </a:t>
            </a:r>
            <a:r>
              <a:rPr lang="en-US" sz="1600" b="1" dirty="0">
                <a:solidFill>
                  <a:srgbClr val="0070C0"/>
                </a:solidFill>
              </a:rPr>
              <a:t>initial </a:t>
            </a:r>
            <a:r>
              <a:rPr lang="en-US" sz="1600" b="1" dirty="0" smtClean="0">
                <a:solidFill>
                  <a:srgbClr val="0070C0"/>
                </a:solidFill>
              </a:rPr>
              <a:t>trade (buy/sell) price </a:t>
            </a:r>
            <a:endParaRPr lang="en-US" sz="1600" b="1" dirty="0">
              <a:solidFill>
                <a:srgbClr val="0070C0"/>
              </a:solidFill>
            </a:endParaRPr>
          </a:p>
          <a:p>
            <a:pPr marL="0" indent="0"/>
            <a:endParaRPr lang="en-US" sz="1600" dirty="0"/>
          </a:p>
          <a:p>
            <a:pPr marL="0" indent="0"/>
            <a:r>
              <a:rPr lang="en-US" sz="1600" b="1" dirty="0" smtClean="0"/>
              <a:t>Flexibility</a:t>
            </a:r>
            <a:r>
              <a:rPr lang="en-US" sz="1600" dirty="0" smtClean="0"/>
              <a:t>: the warrant </a:t>
            </a:r>
            <a:r>
              <a:rPr lang="en-US" sz="1600" dirty="0"/>
              <a:t>is </a:t>
            </a:r>
            <a:r>
              <a:rPr lang="en-US" sz="1600" b="1" dirty="0">
                <a:solidFill>
                  <a:srgbClr val="0070C0"/>
                </a:solidFill>
              </a:rPr>
              <a:t>listed in the Exchange for trading</a:t>
            </a:r>
            <a:r>
              <a:rPr lang="en-US" sz="1600" dirty="0"/>
              <a:t> (i.e. can take profit or stop </a:t>
            </a:r>
            <a:r>
              <a:rPr lang="en-US" sz="1600" dirty="0" smtClean="0"/>
              <a:t>loss before the expiry </a:t>
            </a:r>
            <a:r>
              <a:rPr lang="en-US" sz="1600" dirty="0"/>
              <a:t>)			</a:t>
            </a:r>
          </a:p>
          <a:p>
            <a:pPr marL="0" indent="0"/>
            <a:r>
              <a:rPr lang="en-US" sz="1600" dirty="0"/>
              <a:t>		</a:t>
            </a:r>
          </a:p>
        </p:txBody>
      </p:sp>
      <p:grpSp>
        <p:nvGrpSpPr>
          <p:cNvPr id="11" name="Group 10"/>
          <p:cNvGrpSpPr/>
          <p:nvPr/>
        </p:nvGrpSpPr>
        <p:grpSpPr>
          <a:xfrm>
            <a:off x="4355976" y="1649294"/>
            <a:ext cx="4627930" cy="4204037"/>
            <a:chOff x="4186004" y="1647022"/>
            <a:chExt cx="4627930" cy="4204037"/>
          </a:xfrm>
        </p:grpSpPr>
        <p:grpSp>
          <p:nvGrpSpPr>
            <p:cNvPr id="9" name="Group 8"/>
            <p:cNvGrpSpPr/>
            <p:nvPr/>
          </p:nvGrpSpPr>
          <p:grpSpPr>
            <a:xfrm>
              <a:off x="4186004" y="1647022"/>
              <a:ext cx="4627930" cy="4204037"/>
              <a:chOff x="4139952" y="1908423"/>
              <a:chExt cx="4627930" cy="420403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283968" y="5589240"/>
                <a:ext cx="3094117" cy="523220"/>
              </a:xfrm>
              <a:prstGeom prst="rect">
                <a:avLst/>
              </a:prstGeom>
              <a:noFill/>
            </p:spPr>
            <p:txBody>
              <a:bodyPr wrap="none" rtlCol="0">
                <a:spAutoFit/>
              </a:bodyPr>
              <a:lstStyle/>
              <a:p>
                <a:r>
                  <a:rPr lang="en-US" sz="1400" dirty="0" smtClean="0"/>
                  <a:t>A </a:t>
                </a:r>
                <a:r>
                  <a:rPr lang="en-US" sz="1400" dirty="0" err="1" smtClean="0"/>
                  <a:t>Tencent</a:t>
                </a:r>
                <a:r>
                  <a:rPr lang="en-US" sz="1400" dirty="0" smtClean="0"/>
                  <a:t> call Warrant</a:t>
                </a:r>
              </a:p>
              <a:p>
                <a:r>
                  <a:rPr lang="en-US" sz="1400" dirty="0" smtClean="0"/>
                  <a:t>1 Lot Size: $0.142 </a:t>
                </a:r>
                <a:r>
                  <a:rPr lang="en-US" sz="1400" dirty="0"/>
                  <a:t>* 10,000 = </a:t>
                </a:r>
                <a:r>
                  <a:rPr lang="en-US" sz="1400" dirty="0" smtClean="0"/>
                  <a:t>$1,420</a:t>
                </a:r>
              </a:p>
            </p:txBody>
          </p:sp>
        </p:grpSp>
        <p:sp>
          <p:nvSpPr>
            <p:cNvPr id="14" name="Oval 13"/>
            <p:cNvSpPr/>
            <p:nvPr/>
          </p:nvSpPr>
          <p:spPr bwMode="auto">
            <a:xfrm>
              <a:off x="6444208" y="3717032"/>
              <a:ext cx="2369726" cy="36004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10768037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6512" y="1825477"/>
            <a:ext cx="8640960" cy="48438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Warrants are listed in the HK Stock Exchange. Like Stock IPO, the warrant issuer has to set a price for the Warrant.</a:t>
            </a:r>
            <a:br>
              <a:rPr lang="en-US" sz="1800" dirty="0" smtClean="0"/>
            </a:br>
            <a:endParaRPr lang="en-US" sz="1800" dirty="0" smtClean="0"/>
          </a:p>
          <a:p>
            <a:pPr lvl="2"/>
            <a:r>
              <a:rPr lang="en-US" sz="1800" dirty="0" smtClean="0"/>
              <a:t>Warrant </a:t>
            </a:r>
            <a:r>
              <a:rPr lang="en-US" sz="1800" b="1" dirty="0" smtClean="0">
                <a:solidFill>
                  <a:srgbClr val="0070C0"/>
                </a:solidFill>
              </a:rPr>
              <a:t>strike</a:t>
            </a:r>
            <a:r>
              <a:rPr lang="en-US" sz="1800" dirty="0" smtClean="0"/>
              <a:t> price</a:t>
            </a:r>
          </a:p>
          <a:p>
            <a:pPr lvl="2"/>
            <a:r>
              <a:rPr lang="en-US" sz="1800" dirty="0" smtClean="0"/>
              <a:t>Underlying </a:t>
            </a:r>
            <a:r>
              <a:rPr lang="en-US" sz="1800" dirty="0"/>
              <a:t>instruments </a:t>
            </a:r>
            <a:r>
              <a:rPr lang="en-US" sz="1800" b="1" dirty="0">
                <a:solidFill>
                  <a:srgbClr val="0070C0"/>
                </a:solidFill>
              </a:rPr>
              <a:t>spot</a:t>
            </a:r>
            <a:r>
              <a:rPr lang="en-US" sz="1800" dirty="0"/>
              <a:t> </a:t>
            </a:r>
            <a:r>
              <a:rPr lang="en-US" sz="1800" dirty="0" smtClean="0"/>
              <a:t>price</a:t>
            </a:r>
          </a:p>
          <a:p>
            <a:pPr lvl="2"/>
            <a:r>
              <a:rPr lang="en-US" sz="1800" dirty="0" smtClean="0"/>
              <a:t>Implied </a:t>
            </a:r>
            <a:r>
              <a:rPr lang="en-US" sz="1800" b="1" dirty="0">
                <a:solidFill>
                  <a:srgbClr val="0070C0"/>
                </a:solidFill>
              </a:rPr>
              <a:t>volatility</a:t>
            </a:r>
          </a:p>
          <a:p>
            <a:pPr lvl="2"/>
            <a:r>
              <a:rPr lang="en-US" sz="1800" b="1" dirty="0">
                <a:solidFill>
                  <a:srgbClr val="0070C0"/>
                </a:solidFill>
              </a:rPr>
              <a:t>Conversion</a:t>
            </a:r>
            <a:r>
              <a:rPr lang="en-US" sz="1800" dirty="0" smtClean="0"/>
              <a:t> ratio</a:t>
            </a:r>
          </a:p>
          <a:p>
            <a:pPr lvl="2"/>
            <a:r>
              <a:rPr lang="en-US" sz="1800" b="1" dirty="0" smtClean="0">
                <a:solidFill>
                  <a:srgbClr val="0070C0"/>
                </a:solidFill>
              </a:rPr>
              <a:t>Projected Demand </a:t>
            </a:r>
            <a:r>
              <a:rPr lang="en-US" sz="1800" b="1" dirty="0">
                <a:solidFill>
                  <a:srgbClr val="0070C0"/>
                </a:solidFill>
              </a:rPr>
              <a:t>and Supply </a:t>
            </a:r>
            <a:r>
              <a:rPr lang="en-US" sz="1800" dirty="0" smtClean="0"/>
              <a:t/>
            </a:r>
            <a:br>
              <a:rPr lang="en-US" sz="1800" dirty="0" smtClean="0"/>
            </a:br>
            <a:r>
              <a:rPr lang="en-US" sz="1800" dirty="0" smtClean="0"/>
              <a:t>(refer to similar warrants or options)</a:t>
            </a:r>
          </a:p>
          <a:p>
            <a:pPr lvl="2"/>
            <a:r>
              <a:rPr lang="en-US" sz="1800" b="1" dirty="0">
                <a:solidFill>
                  <a:srgbClr val="0070C0"/>
                </a:solidFill>
              </a:rPr>
              <a:t>Interest rate</a:t>
            </a:r>
          </a:p>
          <a:p>
            <a:pPr lvl="2"/>
            <a:r>
              <a:rPr lang="en-US" sz="1800" dirty="0"/>
              <a:t>Option </a:t>
            </a:r>
            <a:r>
              <a:rPr lang="en-US" sz="1800" b="1" dirty="0" smtClean="0">
                <a:solidFill>
                  <a:srgbClr val="0070C0"/>
                </a:solidFill>
              </a:rPr>
              <a:t>Greeks</a:t>
            </a:r>
            <a:endParaRPr lang="en-US" sz="1800" dirty="0"/>
          </a:p>
        </p:txBody>
      </p:sp>
      <p:grpSp>
        <p:nvGrpSpPr>
          <p:cNvPr id="4" name="Group 3"/>
          <p:cNvGrpSpPr/>
          <p:nvPr/>
        </p:nvGrpSpPr>
        <p:grpSpPr>
          <a:xfrm>
            <a:off x="5148064" y="2924944"/>
            <a:ext cx="3373039" cy="3096344"/>
            <a:chOff x="5519441" y="2924944"/>
            <a:chExt cx="3373039" cy="3096344"/>
          </a:xfrm>
        </p:grpSpPr>
        <p:pic>
          <p:nvPicPr>
            <p:cNvPr id="6" name="Picture 5"/>
            <p:cNvPicPr>
              <a:picLocks noChangeAspect="1"/>
            </p:cNvPicPr>
            <p:nvPr/>
          </p:nvPicPr>
          <p:blipFill>
            <a:blip r:embed="rId2"/>
            <a:stretch>
              <a:fillRect/>
            </a:stretch>
          </p:blipFill>
          <p:spPr>
            <a:xfrm>
              <a:off x="6012160" y="2924944"/>
              <a:ext cx="2654485" cy="1799075"/>
            </a:xfrm>
            <a:prstGeom prst="rect">
              <a:avLst/>
            </a:prstGeom>
          </p:spPr>
        </p:pic>
        <p:pic>
          <p:nvPicPr>
            <p:cNvPr id="8" name="Picture 7"/>
            <p:cNvPicPr>
              <a:picLocks noChangeAspect="1"/>
            </p:cNvPicPr>
            <p:nvPr/>
          </p:nvPicPr>
          <p:blipFill rotWithShape="1">
            <a:blip r:embed="rId3"/>
            <a:srcRect b="53660"/>
            <a:stretch/>
          </p:blipFill>
          <p:spPr>
            <a:xfrm>
              <a:off x="5978423" y="5572491"/>
              <a:ext cx="2265985" cy="448797"/>
            </a:xfrm>
            <a:prstGeom prst="rect">
              <a:avLst/>
            </a:prstGeom>
          </p:spPr>
        </p:pic>
        <p:sp>
          <p:nvSpPr>
            <p:cNvPr id="9" name="TextBox 8"/>
            <p:cNvSpPr txBox="1"/>
            <p:nvPr/>
          </p:nvSpPr>
          <p:spPr>
            <a:xfrm>
              <a:off x="5519441" y="5245282"/>
              <a:ext cx="3373039" cy="400110"/>
            </a:xfrm>
            <a:prstGeom prst="rect">
              <a:avLst/>
            </a:prstGeom>
            <a:noFill/>
          </p:spPr>
          <p:txBody>
            <a:bodyPr wrap="none" rtlCol="0">
              <a:spAutoFit/>
            </a:bodyPr>
            <a:lstStyle/>
            <a:p>
              <a:r>
                <a:rPr lang="en-US" sz="2000" b="1" dirty="0" smtClean="0">
                  <a:solidFill>
                    <a:srgbClr val="AA8A66"/>
                  </a:solidFill>
                </a:rPr>
                <a:t>4 dumplings for 20 dollars</a:t>
              </a:r>
              <a:endParaRPr lang="en-US" sz="2000" b="1" dirty="0">
                <a:solidFill>
                  <a:srgbClr val="AA8A66"/>
                </a:solidFill>
              </a:endParaRPr>
            </a:p>
          </p:txBody>
        </p:sp>
        <p:sp>
          <p:nvSpPr>
            <p:cNvPr id="2" name="TextBox 1"/>
            <p:cNvSpPr txBox="1"/>
            <p:nvPr/>
          </p:nvSpPr>
          <p:spPr>
            <a:xfrm>
              <a:off x="5809839" y="4820395"/>
              <a:ext cx="2938625" cy="461665"/>
            </a:xfrm>
            <a:prstGeom prst="rect">
              <a:avLst/>
            </a:prstGeom>
            <a:noFill/>
          </p:spPr>
          <p:txBody>
            <a:bodyPr wrap="none" rtlCol="0">
              <a:spAutoFit/>
            </a:bodyPr>
            <a:lstStyle/>
            <a:p>
              <a:r>
                <a:rPr lang="en-US" dirty="0" smtClean="0"/>
                <a:t>Night Market </a:t>
              </a:r>
              <a:r>
                <a:rPr lang="zh-TW" altLang="en-US" dirty="0"/>
                <a:t>夜繽紛</a:t>
              </a:r>
              <a:endParaRPr lang="en-US" dirty="0"/>
            </a:p>
          </p:txBody>
        </p:sp>
      </p:grpSp>
    </p:spTree>
    <p:extLst>
      <p:ext uri="{BB962C8B-B14F-4D97-AF65-F5344CB8AC3E}">
        <p14:creationId xmlns:p14="http://schemas.microsoft.com/office/powerpoint/2010/main" val="36070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Option </a:t>
            </a:r>
            <a:r>
              <a:rPr lang="en-US" sz="2000" b="1" dirty="0"/>
              <a:t>Greeks</a:t>
            </a:r>
          </a:p>
          <a:p>
            <a:pPr lvl="1"/>
            <a:r>
              <a:rPr lang="en-US" sz="1800" b="1" dirty="0" smtClean="0"/>
              <a:t>Delta</a:t>
            </a:r>
            <a:r>
              <a:rPr lang="en-US" sz="1800" dirty="0" smtClean="0"/>
              <a:t>: price change relative to the underlying asset</a:t>
            </a:r>
          </a:p>
          <a:p>
            <a:pPr lvl="1"/>
            <a:r>
              <a:rPr lang="en-US" sz="1800" b="1" dirty="0" smtClean="0"/>
              <a:t>Gamma</a:t>
            </a:r>
            <a:r>
              <a:rPr lang="en-US" sz="1800" dirty="0" smtClean="0"/>
              <a:t>: rate of Change of Delta</a:t>
            </a:r>
          </a:p>
          <a:p>
            <a:pPr lvl="1"/>
            <a:r>
              <a:rPr lang="en-US" sz="1800" b="1" dirty="0" smtClean="0"/>
              <a:t>Theta</a:t>
            </a:r>
            <a:r>
              <a:rPr lang="en-US" sz="1800" dirty="0" smtClean="0"/>
              <a:t>: time Decay</a:t>
            </a:r>
            <a:endParaRPr lang="en-US" sz="1800" dirty="0"/>
          </a:p>
          <a:p>
            <a:pPr lvl="1"/>
            <a:r>
              <a:rPr lang="en-US" sz="1800" b="1" dirty="0" smtClean="0"/>
              <a:t>Vega</a:t>
            </a:r>
            <a:r>
              <a:rPr lang="en-US" sz="1800" dirty="0" smtClean="0"/>
              <a:t>: implied volatility</a:t>
            </a:r>
          </a:p>
          <a:p>
            <a:pPr lvl="1"/>
            <a:r>
              <a:rPr lang="en-US" sz="1800" b="1" dirty="0" smtClean="0"/>
              <a:t>Rho</a:t>
            </a:r>
            <a:r>
              <a:rPr lang="en-US" sz="1800" dirty="0" smtClean="0"/>
              <a:t>: price change relative to the risk-free interest rate</a:t>
            </a:r>
            <a:endParaRPr lang="en-US" sz="1800" dirty="0"/>
          </a:p>
          <a:p>
            <a:pPr lvl="1"/>
            <a:endParaRPr lang="en-US" sz="2000" dirty="0"/>
          </a:p>
          <a:p>
            <a:r>
              <a:rPr lang="en-US" sz="2000" b="1" dirty="0" smtClean="0"/>
              <a:t>Options Pricing</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206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6512" y="1825477"/>
            <a:ext cx="4752528" cy="4339827"/>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Warrant Reference Price</a:t>
            </a:r>
          </a:p>
          <a:p>
            <a:pPr marL="457200" lvl="1" indent="0">
              <a:buNone/>
            </a:pPr>
            <a:r>
              <a:rPr lang="en-US" sz="1800" dirty="0" smtClean="0"/>
              <a:t>The price is </a:t>
            </a:r>
            <a:r>
              <a:rPr lang="en-US" sz="1800" b="1" dirty="0" smtClean="0">
                <a:solidFill>
                  <a:srgbClr val="0070C0"/>
                </a:solidFill>
              </a:rPr>
              <a:t>updated continuously </a:t>
            </a:r>
            <a:r>
              <a:rPr lang="en-US" sz="1800" dirty="0" smtClean="0"/>
              <a:t>during trading hours. The </a:t>
            </a:r>
            <a:r>
              <a:rPr lang="en-US" sz="1800" b="1" dirty="0" smtClean="0">
                <a:solidFill>
                  <a:srgbClr val="0070C0"/>
                </a:solidFill>
              </a:rPr>
              <a:t>fair value </a:t>
            </a:r>
            <a:r>
              <a:rPr lang="en-US" sz="1800" dirty="0" smtClean="0"/>
              <a:t>is based on:</a:t>
            </a:r>
            <a:br>
              <a:rPr lang="en-US" sz="1800" dirty="0" smtClean="0"/>
            </a:br>
            <a:endParaRPr lang="en-US" sz="1800" dirty="0" smtClean="0"/>
          </a:p>
          <a:p>
            <a:pPr lvl="2"/>
            <a:r>
              <a:rPr lang="en-US" sz="1800" dirty="0" smtClean="0"/>
              <a:t>Underlying instrument price</a:t>
            </a:r>
          </a:p>
          <a:p>
            <a:pPr lvl="2"/>
            <a:r>
              <a:rPr lang="en-US" sz="1800" dirty="0"/>
              <a:t>Implied volatility</a:t>
            </a:r>
          </a:p>
          <a:p>
            <a:pPr lvl="2"/>
            <a:r>
              <a:rPr lang="en-US" sz="1800" dirty="0"/>
              <a:t>Market demand and </a:t>
            </a:r>
            <a:r>
              <a:rPr lang="en-US" sz="1800" dirty="0" smtClean="0"/>
              <a:t>supply</a:t>
            </a:r>
          </a:p>
          <a:p>
            <a:pPr lvl="2"/>
            <a:r>
              <a:rPr lang="en-US" sz="1800" dirty="0"/>
              <a:t>Option Greeks</a:t>
            </a:r>
          </a:p>
          <a:p>
            <a:pPr lvl="2"/>
            <a:r>
              <a:rPr lang="en-US" sz="1800" dirty="0" smtClean="0"/>
              <a:t>Interest </a:t>
            </a:r>
            <a:r>
              <a:rPr lang="en-US" sz="1800" dirty="0"/>
              <a:t>rate</a:t>
            </a:r>
          </a:p>
          <a:p>
            <a:pPr lvl="2"/>
            <a:r>
              <a:rPr lang="en-US" sz="1800" dirty="0" smtClean="0"/>
              <a:t>Time </a:t>
            </a:r>
            <a:r>
              <a:rPr lang="en-US" sz="1800" dirty="0"/>
              <a:t>to </a:t>
            </a:r>
            <a:r>
              <a:rPr lang="en-US" sz="1800" dirty="0" smtClean="0"/>
              <a:t>maturity</a:t>
            </a:r>
          </a:p>
          <a:p>
            <a:pPr lvl="1"/>
            <a:endParaRPr lang="en-US" sz="1800" dirty="0"/>
          </a:p>
          <a:p>
            <a:pPr marL="457200" lvl="1" indent="0">
              <a:buNone/>
            </a:pPr>
            <a:r>
              <a:rPr lang="en-US" sz="1800" dirty="0" smtClean="0">
                <a:hlinkClick r:id="rId2"/>
              </a:rPr>
              <a:t>Warrant Calculator</a:t>
            </a:r>
            <a:endParaRPr lang="en-US" sz="1800" dirty="0"/>
          </a:p>
        </p:txBody>
      </p:sp>
      <p:pic>
        <p:nvPicPr>
          <p:cNvPr id="1026" name="Picture 2" descr="https://www.isletforum.com/data/attachment/forum/201606/16/104605t6eei11yca6y1qaq.jpg"/>
          <p:cNvPicPr>
            <a:picLocks noChangeAspect="1" noChangeArrowheads="1"/>
          </p:cNvPicPr>
          <p:nvPr/>
        </p:nvPicPr>
        <p:blipFill rotWithShape="1">
          <a:blip r:embed="rId3">
            <a:extLst>
              <a:ext uri="{28A0092B-C50C-407E-A947-70E740481C1C}">
                <a14:useLocalDpi xmlns:a14="http://schemas.microsoft.com/office/drawing/2010/main" val="0"/>
              </a:ext>
            </a:extLst>
          </a:blip>
          <a:srcRect l="5357" r="39273" b="3990"/>
          <a:stretch/>
        </p:blipFill>
        <p:spPr bwMode="auto">
          <a:xfrm>
            <a:off x="4697080" y="1644070"/>
            <a:ext cx="3912940" cy="3816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16016" y="5577609"/>
            <a:ext cx="3528392" cy="461665"/>
          </a:xfrm>
          <a:prstGeom prst="rect">
            <a:avLst/>
          </a:prstGeom>
          <a:noFill/>
        </p:spPr>
        <p:txBody>
          <a:bodyPr wrap="square" rtlCol="0">
            <a:spAutoFit/>
          </a:bodyPr>
          <a:lstStyle/>
          <a:p>
            <a:r>
              <a:rPr lang="en-US" dirty="0" smtClean="0"/>
              <a:t>Seafood </a:t>
            </a:r>
            <a:r>
              <a:rPr lang="en-US" dirty="0"/>
              <a:t>price </a:t>
            </a:r>
            <a:r>
              <a:rPr lang="en-US" dirty="0" smtClean="0"/>
              <a:t>(</a:t>
            </a:r>
            <a:r>
              <a:rPr lang="zh-TW" altLang="en-US" dirty="0" smtClean="0"/>
              <a:t>海</a:t>
            </a:r>
            <a:r>
              <a:rPr lang="zh-TW" altLang="en-US" dirty="0"/>
              <a:t>鮮價</a:t>
            </a:r>
            <a:r>
              <a:rPr lang="en-US" dirty="0"/>
              <a:t>)</a:t>
            </a:r>
          </a:p>
        </p:txBody>
      </p:sp>
    </p:spTree>
    <p:extLst>
      <p:ext uri="{BB962C8B-B14F-4D97-AF65-F5344CB8AC3E}">
        <p14:creationId xmlns:p14="http://schemas.microsoft.com/office/powerpoint/2010/main" val="4900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539552" y="1700808"/>
            <a:ext cx="7704856"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smtClean="0"/>
              <a:t>Provide Liquidity</a:t>
            </a:r>
          </a:p>
          <a:p>
            <a:pPr>
              <a:buFont typeface="Arial" panose="020B0604020202020204" pitchFamily="34" charset="0"/>
              <a:buChar char="•"/>
            </a:pPr>
            <a:r>
              <a:rPr lang="en-US" sz="1800" dirty="0" smtClean="0"/>
              <a:t>Apart from pricing, Market Makers </a:t>
            </a:r>
            <a:r>
              <a:rPr lang="en-US" sz="1800" b="1" dirty="0" smtClean="0">
                <a:solidFill>
                  <a:srgbClr val="0070C0"/>
                </a:solidFill>
              </a:rPr>
              <a:t>provide </a:t>
            </a:r>
            <a:r>
              <a:rPr lang="en-US" sz="1800" b="1" dirty="0">
                <a:solidFill>
                  <a:srgbClr val="0070C0"/>
                </a:solidFill>
              </a:rPr>
              <a:t>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r>
              <a:rPr lang="en-US" sz="1800" b="1" dirty="0" smtClean="0">
                <a:solidFill>
                  <a:srgbClr val="0070C0"/>
                </a:solidFill>
              </a:rPr>
              <a:t>continuously </a:t>
            </a:r>
            <a:r>
              <a:rPr lang="en-US" sz="1800" dirty="0" smtClean="0"/>
              <a:t>by </a:t>
            </a:r>
            <a:r>
              <a:rPr lang="en-US" sz="1800" dirty="0"/>
              <a:t>fulfilling min-spread, min-show time/quantity and min-hours of a trading day</a:t>
            </a:r>
            <a:endParaRPr lang="en-US" sz="18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91427591"/>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marL="0" marR="0" lvl="0" indent="0" algn="r" defTabSz="457200" rtl="0" eaLnBrk="1" fontAlgn="auto" latinLnBrk="0" hangingPunct="1">
                        <a:lnSpc>
                          <a:spcPct val="115000"/>
                        </a:lnSpc>
                        <a:spcBef>
                          <a:spcPts val="0"/>
                        </a:spcBef>
                        <a:spcAft>
                          <a:spcPts val="0"/>
                        </a:spcAft>
                        <a:buClrTx/>
                        <a:buSzTx/>
                        <a:buFontTx/>
                        <a:buNone/>
                        <a:tabLst/>
                        <a:defRPr/>
                      </a:pPr>
                      <a:r>
                        <a:rPr lang="en-US" sz="1400" dirty="0" smtClean="0">
                          <a:solidFill>
                            <a:srgbClr val="0070C0"/>
                          </a:solidFill>
                          <a:effectLst/>
                          <a:latin typeface="Calibri"/>
                          <a:ea typeface="新細明體"/>
                          <a:cs typeface="Times New Roman"/>
                        </a:rPr>
                        <a:t>BB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smtClean="0">
                          <a:effectLst/>
                          <a:latin typeface="Calibri"/>
                          <a:ea typeface="新細明體"/>
                          <a:cs typeface="Times New Roman"/>
                        </a:rPr>
                        <a:t>GS</a:t>
                      </a:r>
                      <a:r>
                        <a:rPr lang="en-US" sz="1400" dirty="0" smtClean="0">
                          <a:solidFill>
                            <a:srgbClr val="0070C0"/>
                          </a:solidFill>
                          <a:effectLst/>
                          <a:latin typeface="Calibri"/>
                          <a:ea typeface="新細明體"/>
                          <a:cs typeface="Times New Roman"/>
                        </a:rPr>
                        <a:t> </a:t>
                      </a:r>
                      <a:endParaRPr lang="en-US" sz="1400" dirty="0">
                        <a:solidFill>
                          <a:srgbClr val="0070C0"/>
                        </a:solidFill>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solidFill>
                            <a:srgbClr val="0070C0"/>
                          </a:solidFill>
                          <a:effectLst/>
                        </a:rPr>
                        <a:t>300,000</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0.56</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rgbClr val="0070C0"/>
                          </a:solidFill>
                          <a:effectLst/>
                          <a:latin typeface="+mn-lt"/>
                          <a:ea typeface="+mn-ea"/>
                          <a:cs typeface="+mn-cs"/>
                        </a:rPr>
                        <a:t>200,000</a:t>
                      </a:r>
                      <a:endParaRPr lang="en-US" sz="1400" kern="1200" dirty="0">
                        <a:solidFill>
                          <a:srgbClr val="0070C0"/>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rgbClr val="0070C0"/>
                          </a:solidFill>
                          <a:effectLst/>
                          <a:latin typeface="Calibri"/>
                          <a:ea typeface="新細明體"/>
                          <a:cs typeface="Times New Roman"/>
                        </a:rPr>
                        <a:t>BB </a:t>
                      </a:r>
                      <a:r>
                        <a:rPr lang="en-US" sz="1400" b="1" kern="1200" dirty="0" err="1" smtClean="0">
                          <a:solidFill>
                            <a:srgbClr val="0070C0"/>
                          </a:solidFill>
                          <a:effectLst/>
                          <a:latin typeface="Calibri"/>
                          <a:ea typeface="新細明體"/>
                          <a:cs typeface="Times New Roman"/>
                        </a:rPr>
                        <a:t>BB</a:t>
                      </a:r>
                      <a:r>
                        <a:rPr lang="en-US" sz="1400" b="1" kern="1200" dirty="0" smtClean="0">
                          <a:solidFill>
                            <a:srgbClr val="0070C0"/>
                          </a:solidFill>
                          <a:effectLst/>
                          <a:latin typeface="Calibri"/>
                          <a:ea typeface="新細明體"/>
                          <a:cs typeface="Times New Roman"/>
                        </a:rPr>
                        <a:t> </a:t>
                      </a:r>
                      <a:r>
                        <a:rPr lang="en-US" sz="1400" b="1" kern="1200" dirty="0" err="1" smtClean="0">
                          <a:solidFill>
                            <a:srgbClr val="0070C0"/>
                          </a:solidFill>
                          <a:effectLst/>
                          <a:latin typeface="Calibri"/>
                          <a:ea typeface="新細明體"/>
                          <a:cs typeface="Times New Roman"/>
                        </a:rPr>
                        <a:t>BB</a:t>
                      </a:r>
                      <a:r>
                        <a:rPr lang="en-US" sz="1400" b="1" kern="1200" smtClean="0">
                          <a:solidFill>
                            <a:srgbClr val="0070C0"/>
                          </a:solidFill>
                          <a:effectLst/>
                          <a:latin typeface="Calibri"/>
                          <a:ea typeface="新細明體"/>
                          <a:cs typeface="Times New Roman"/>
                        </a:rPr>
                        <a:t> </a:t>
                      </a:r>
                      <a:r>
                        <a:rPr lang="en-US" sz="1400" b="1" kern="1200" smtClean="0">
                          <a:solidFill>
                            <a:schemeClr val="lt1"/>
                          </a:solidFill>
                          <a:effectLst/>
                          <a:latin typeface="Calibri"/>
                          <a:ea typeface="新細明體"/>
                          <a:cs typeface="Times New Roman"/>
                        </a:rPr>
                        <a:t>MS </a:t>
                      </a:r>
                      <a:endParaRPr lang="en-US" sz="1400" b="1" kern="1200" dirty="0">
                        <a:solidFill>
                          <a:srgbClr val="0070C0"/>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JP</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MQ </a:t>
                      </a:r>
                      <a:r>
                        <a:rPr lang="en-US" sz="1400" baseline="0" dirty="0" smtClean="0">
                          <a:effectLst/>
                          <a:latin typeface="Calibri"/>
                          <a:ea typeface="新細明體"/>
                          <a:cs typeface="Times New Roman"/>
                        </a:rPr>
                        <a:t>CS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9721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Day Trading</a:t>
            </a:r>
            <a:endParaRPr lang="en-US" dirty="0"/>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a:t>Day-trading:</a:t>
            </a:r>
            <a:r>
              <a:rPr lang="en-US" sz="2000" b="1" dirty="0">
                <a:solidFill>
                  <a:srgbClr val="0070C0"/>
                </a:solidFill>
              </a:rPr>
              <a:t> </a:t>
            </a:r>
            <a:r>
              <a:rPr lang="en-US" sz="2000" dirty="0"/>
              <a:t>buys and sells a financial instrument </a:t>
            </a:r>
            <a:r>
              <a:rPr lang="en-US" sz="2000" b="1" dirty="0">
                <a:solidFill>
                  <a:srgbClr val="0070C0"/>
                </a:solidFill>
              </a:rPr>
              <a:t>within the same trading day</a:t>
            </a:r>
            <a:r>
              <a:rPr lang="en-US" sz="2000" dirty="0"/>
              <a:t>, such that </a:t>
            </a:r>
            <a:r>
              <a:rPr lang="en-US" sz="2000" b="1" dirty="0">
                <a:solidFill>
                  <a:srgbClr val="0070C0"/>
                </a:solidFill>
              </a:rPr>
              <a:t>all positions are closed </a:t>
            </a:r>
            <a:r>
              <a:rPr lang="en-US" sz="2000" dirty="0"/>
              <a:t>before the market closes for the trading day</a:t>
            </a:r>
          </a:p>
          <a:p>
            <a:pPr marL="0" indent="0" algn="ctr"/>
            <a:endParaRPr lang="en-US" sz="2000" dirty="0"/>
          </a:p>
          <a:p>
            <a:pPr marL="0" indent="0" algn="ctr"/>
            <a:r>
              <a:rPr lang="en-US" sz="2000" dirty="0"/>
              <a:t>Day-trader = Gambler?</a:t>
            </a:r>
            <a:endParaRPr lang="en-US" sz="2000" b="1" dirty="0">
              <a:solidFill>
                <a:srgbClr val="0070C0"/>
              </a:solidFill>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1979711" y="2944366"/>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a:solidFill>
                    <a:schemeClr val="bg1"/>
                  </a:solidFill>
                </a:rPr>
                <a:t>Love, Harry. Love.</a:t>
              </a:r>
            </a:p>
            <a:p>
              <a:r>
                <a:rPr lang="zh-TW" altLang="en-US" dirty="0">
                  <a:solidFill>
                    <a:schemeClr val="bg1"/>
                  </a:solidFill>
                </a:rPr>
                <a:t>係愛呀</a:t>
              </a:r>
              <a:r>
                <a:rPr lang="en-US" altLang="zh-TW" dirty="0">
                  <a:solidFill>
                    <a:schemeClr val="bg1"/>
                  </a:solidFill>
                </a:rPr>
                <a:t>, </a:t>
              </a:r>
              <a:r>
                <a:rPr lang="zh-TW" altLang="en-US" dirty="0">
                  <a:solidFill>
                    <a:schemeClr val="bg1"/>
                  </a:solidFill>
                </a:rPr>
                <a:t>哈利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because we love our family as we </a:t>
            </a:r>
            <a:r>
              <a:rPr lang="en-US" sz="1800" b="1" dirty="0">
                <a:solidFill>
                  <a:srgbClr val="0070C0"/>
                </a:solidFill>
              </a:rPr>
              <a:t>don’t have to monitor other markets </a:t>
            </a:r>
            <a:r>
              <a:rPr lang="en-US" sz="1800" dirty="0"/>
              <a:t>when we back home.</a:t>
            </a:r>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07504"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Market </a:t>
            </a:r>
            <a:r>
              <a:rPr lang="en-US" sz="2000" b="1" u="sng" dirty="0"/>
              <a:t>Making Orders Management</a:t>
            </a:r>
          </a:p>
          <a:p>
            <a:pPr marL="800100" lvl="1" indent="-342900">
              <a:buFont typeface="Arial" panose="020B0604020202020204" pitchFamily="34" charset="0"/>
              <a:buChar char="•"/>
            </a:pPr>
            <a:r>
              <a:rPr lang="en-US" sz="1800" dirty="0" smtClean="0"/>
              <a:t>React </a:t>
            </a:r>
            <a:r>
              <a:rPr lang="en-US" sz="1800" dirty="0"/>
              <a:t>to </a:t>
            </a:r>
            <a:r>
              <a:rPr lang="en-US" sz="1800" b="1" dirty="0" smtClean="0">
                <a:solidFill>
                  <a:srgbClr val="0070C0"/>
                </a:solidFill>
              </a:rPr>
              <a:t>reference </a:t>
            </a:r>
            <a:r>
              <a:rPr lang="en-US" sz="1800" b="1" dirty="0">
                <a:solidFill>
                  <a:srgbClr val="0070C0"/>
                </a:solidFill>
              </a:rPr>
              <a:t>price change </a:t>
            </a:r>
            <a:r>
              <a:rPr lang="en-US" sz="1800" dirty="0"/>
              <a:t>and</a:t>
            </a:r>
            <a:r>
              <a:rPr lang="en-US" sz="1800" b="1" dirty="0" smtClean="0">
                <a:solidFill>
                  <a:srgbClr val="0070C0"/>
                </a:solidFill>
              </a:rPr>
              <a:t> min-spread / quantity </a:t>
            </a:r>
            <a:r>
              <a:rPr lang="en-US" sz="1800" dirty="0"/>
              <a:t>requirements</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Adjusting </a:t>
            </a:r>
            <a:r>
              <a:rPr lang="en-US" sz="1800" dirty="0"/>
              <a:t>(cancel or amend) the orders automatically according to the </a:t>
            </a:r>
            <a:r>
              <a:rPr lang="en-US" sz="1800" dirty="0" smtClean="0"/>
              <a:t>above rules, </a:t>
            </a:r>
            <a:r>
              <a:rPr lang="en-US" sz="1800" dirty="0"/>
              <a:t>market </a:t>
            </a:r>
            <a:r>
              <a:rPr lang="en-US" sz="1800" dirty="0" smtClean="0"/>
              <a:t>conditions, queue priority. Can </a:t>
            </a:r>
            <a:r>
              <a:rPr lang="en-US" sz="1800" dirty="0"/>
              <a:t>send new </a:t>
            </a:r>
            <a:r>
              <a:rPr lang="en-US" sz="1800" dirty="0" smtClean="0"/>
              <a:t>orders </a:t>
            </a:r>
            <a:r>
              <a:rPr lang="en-US" sz="1800" dirty="0"/>
              <a:t>or amend the existing quantity to maintain the </a:t>
            </a:r>
            <a:r>
              <a:rPr lang="en-US" sz="1800" dirty="0" smtClean="0"/>
              <a:t>liquidity</a:t>
            </a:r>
          </a:p>
        </p:txBody>
      </p:sp>
      <p:graphicFrame>
        <p:nvGraphicFramePr>
          <p:cNvPr id="6" name="Table 5"/>
          <p:cNvGraphicFramePr>
            <a:graphicFrameLocks noGrp="1"/>
          </p:cNvGraphicFramePr>
          <p:nvPr>
            <p:extLst>
              <p:ext uri="{D42A27DB-BD31-4B8C-83A1-F6EECF244321}">
                <p14:modId xmlns:p14="http://schemas.microsoft.com/office/powerpoint/2010/main" val="1474705415"/>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r h="401981">
                <a:tc>
                  <a:txBody>
                    <a:bodyPr/>
                    <a:lstStyle/>
                    <a:p>
                      <a:pPr marL="0" marR="0" lvl="0" indent="0" algn="r" defTabSz="457200" rtl="0" eaLnBrk="1" fontAlgn="auto" latinLnBrk="0" hangingPunct="1">
                        <a:lnSpc>
                          <a:spcPct val="115000"/>
                        </a:lnSpc>
                        <a:spcBef>
                          <a:spcPts val="0"/>
                        </a:spcBef>
                        <a:spcAft>
                          <a:spcPts val="0"/>
                        </a:spcAft>
                        <a:buClrTx/>
                        <a:buSzTx/>
                        <a:buFontTx/>
                        <a:buNone/>
                        <a:tabLst/>
                        <a:defRPr/>
                      </a:pPr>
                      <a:r>
                        <a:rPr lang="en-US" sz="1400" dirty="0" smtClean="0">
                          <a:solidFill>
                            <a:srgbClr val="0070C0"/>
                          </a:solidFill>
                          <a:effectLst/>
                          <a:latin typeface="Calibri"/>
                          <a:ea typeface="新細明體"/>
                          <a:cs typeface="Times New Roman"/>
                        </a:rPr>
                        <a:t>BB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err="1" smtClean="0">
                          <a:solidFill>
                            <a:srgbClr val="0070C0"/>
                          </a:solidFill>
                          <a:effectLst/>
                          <a:latin typeface="Calibri"/>
                          <a:ea typeface="新細明體"/>
                          <a:cs typeface="Times New Roman"/>
                        </a:rPr>
                        <a:t>BB</a:t>
                      </a:r>
                      <a:r>
                        <a:rPr lang="en-US" sz="1400" dirty="0" smtClean="0">
                          <a:solidFill>
                            <a:srgbClr val="0070C0"/>
                          </a:solidFill>
                          <a:effectLst/>
                          <a:latin typeface="Calibri"/>
                          <a:ea typeface="新細明體"/>
                          <a:cs typeface="Times New Roman"/>
                        </a:rPr>
                        <a:t> </a:t>
                      </a:r>
                      <a:r>
                        <a:rPr lang="en-US" sz="1400" dirty="0" smtClean="0">
                          <a:effectLst/>
                          <a:latin typeface="Calibri"/>
                          <a:ea typeface="新細明體"/>
                          <a:cs typeface="Times New Roman"/>
                        </a:rPr>
                        <a:t>GS</a:t>
                      </a:r>
                      <a:r>
                        <a:rPr lang="en-US" sz="1400" dirty="0" smtClean="0">
                          <a:solidFill>
                            <a:srgbClr val="0070C0"/>
                          </a:solidFill>
                          <a:effectLst/>
                          <a:latin typeface="Calibri"/>
                          <a:ea typeface="新細明體"/>
                          <a:cs typeface="Times New Roman"/>
                        </a:rPr>
                        <a:t> </a:t>
                      </a:r>
                      <a:endParaRPr lang="en-US" sz="1400" dirty="0">
                        <a:solidFill>
                          <a:srgbClr val="0070C0"/>
                        </a:solidFill>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solidFill>
                            <a:srgbClr val="0070C0"/>
                          </a:solidFill>
                          <a:effectLst/>
                        </a:rPr>
                        <a:t>300,000</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solidFill>
                            <a:srgbClr val="0070C0"/>
                          </a:solidFill>
                          <a:effectLst/>
                        </a:rPr>
                        <a:t>0.56</a:t>
                      </a:r>
                      <a:endParaRPr lang="en-US" sz="1400" dirty="0">
                        <a:solidFill>
                          <a:srgbClr val="0070C0"/>
                        </a:solidFill>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rgbClr val="0070C0"/>
                          </a:solidFill>
                          <a:effectLst/>
                          <a:latin typeface="+mn-lt"/>
                          <a:ea typeface="+mn-ea"/>
                          <a:cs typeface="+mn-cs"/>
                        </a:rPr>
                        <a:t>200,000</a:t>
                      </a:r>
                      <a:endParaRPr lang="en-US" sz="1400" kern="1200" dirty="0">
                        <a:solidFill>
                          <a:srgbClr val="0070C0"/>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rgbClr val="0070C0"/>
                          </a:solidFill>
                          <a:effectLst/>
                          <a:latin typeface="Calibri"/>
                          <a:ea typeface="新細明體"/>
                          <a:cs typeface="Times New Roman"/>
                        </a:rPr>
                        <a:t>BB </a:t>
                      </a:r>
                      <a:r>
                        <a:rPr lang="en-US" sz="1400" b="1" kern="1200" dirty="0" err="1" smtClean="0">
                          <a:solidFill>
                            <a:srgbClr val="0070C0"/>
                          </a:solidFill>
                          <a:effectLst/>
                          <a:latin typeface="Calibri"/>
                          <a:ea typeface="新細明體"/>
                          <a:cs typeface="Times New Roman"/>
                        </a:rPr>
                        <a:t>BB</a:t>
                      </a:r>
                      <a:r>
                        <a:rPr lang="en-US" sz="1400" b="1" kern="1200" dirty="0" smtClean="0">
                          <a:solidFill>
                            <a:srgbClr val="0070C0"/>
                          </a:solidFill>
                          <a:effectLst/>
                          <a:latin typeface="Calibri"/>
                          <a:ea typeface="新細明體"/>
                          <a:cs typeface="Times New Roman"/>
                        </a:rPr>
                        <a:t> </a:t>
                      </a:r>
                      <a:r>
                        <a:rPr lang="en-US" sz="1400" b="1" kern="1200" dirty="0" err="1" smtClean="0">
                          <a:solidFill>
                            <a:srgbClr val="0070C0"/>
                          </a:solidFill>
                          <a:effectLst/>
                          <a:latin typeface="Calibri"/>
                          <a:ea typeface="新細明體"/>
                          <a:cs typeface="Times New Roman"/>
                        </a:rPr>
                        <a:t>BB</a:t>
                      </a:r>
                      <a:r>
                        <a:rPr lang="en-US" sz="1400" b="1" kern="1200" smtClean="0">
                          <a:solidFill>
                            <a:srgbClr val="0070C0"/>
                          </a:solidFill>
                          <a:effectLst/>
                          <a:latin typeface="Calibri"/>
                          <a:ea typeface="新細明體"/>
                          <a:cs typeface="Times New Roman"/>
                        </a:rPr>
                        <a:t> </a:t>
                      </a:r>
                      <a:r>
                        <a:rPr lang="en-US" sz="1400" b="1" kern="1200" smtClean="0">
                          <a:solidFill>
                            <a:schemeClr val="lt1"/>
                          </a:solidFill>
                          <a:effectLst/>
                          <a:latin typeface="Calibri"/>
                          <a:ea typeface="新細明體"/>
                          <a:cs typeface="Times New Roman"/>
                        </a:rPr>
                        <a:t>MS </a:t>
                      </a:r>
                      <a:endParaRPr lang="en-US" sz="1400" b="1" kern="1200" dirty="0">
                        <a:solidFill>
                          <a:srgbClr val="0070C0"/>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smtClean="0">
                          <a:effectLst/>
                          <a:latin typeface="Calibri"/>
                          <a:ea typeface="新細明體"/>
                          <a:cs typeface="Times New Roman"/>
                        </a:rPr>
                        <a:t>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JP</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smtClean="0">
                          <a:effectLst/>
                          <a:latin typeface="Calibri"/>
                          <a:ea typeface="新細明體"/>
                          <a:cs typeface="Times New Roman"/>
                        </a:rPr>
                        <a:t>MQ </a:t>
                      </a:r>
                      <a:r>
                        <a:rPr lang="en-US" sz="1400" baseline="0" dirty="0" smtClean="0">
                          <a:effectLst/>
                          <a:latin typeface="Calibri"/>
                          <a:ea typeface="新細明體"/>
                          <a:cs typeface="Times New Roman"/>
                        </a:rPr>
                        <a:t>CS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9857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5496" y="1772816"/>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dirty="0" smtClean="0"/>
              <a:t>Day 1: A lucky retail trader bought one lot of </a:t>
            </a:r>
            <a:r>
              <a:rPr lang="en-US" sz="1800" dirty="0" err="1" smtClean="0"/>
              <a:t>Tencent</a:t>
            </a:r>
            <a:r>
              <a:rPr lang="en-US" sz="1800" dirty="0" smtClean="0"/>
              <a:t> call warrant with $2,000 from the market maker.</a:t>
            </a:r>
          </a:p>
          <a:p>
            <a:pPr lvl="1"/>
            <a:endParaRPr lang="en-US" sz="1800" dirty="0"/>
          </a:p>
          <a:p>
            <a:pPr lvl="1"/>
            <a:r>
              <a:rPr lang="en-US" sz="1800" dirty="0" smtClean="0"/>
              <a:t>Day 2: </a:t>
            </a:r>
            <a:r>
              <a:rPr lang="en-US" sz="1800" dirty="0" err="1" smtClean="0"/>
              <a:t>Tencent</a:t>
            </a:r>
            <a:r>
              <a:rPr lang="en-US" sz="1800" dirty="0" smtClean="0"/>
              <a:t> price goes up and therefore the call warrant price goes up as well. The retail trader takes a stop profit by selling it at $2,500 </a:t>
            </a:r>
          </a:p>
          <a:p>
            <a:pPr lvl="1"/>
            <a:endParaRPr lang="en-US" sz="1800" dirty="0" smtClean="0"/>
          </a:p>
          <a:p>
            <a:pPr lvl="1"/>
            <a:r>
              <a:rPr lang="en-US" sz="1800" dirty="0" smtClean="0"/>
              <a:t>As the warrant market maker has the obligation to provide 2 way quotes and buy back the call warrant with $2,500</a:t>
            </a:r>
          </a:p>
          <a:p>
            <a:pPr lvl="1"/>
            <a:endParaRPr lang="en-US" sz="1800" dirty="0"/>
          </a:p>
          <a:p>
            <a:pPr lvl="1"/>
            <a:r>
              <a:rPr lang="en-US" sz="1800" dirty="0" smtClean="0"/>
              <a:t>So the market maker is </a:t>
            </a:r>
            <a:r>
              <a:rPr lang="en-US" sz="1800" b="1" dirty="0" smtClean="0">
                <a:solidFill>
                  <a:srgbClr val="0070C0"/>
                </a:solidFill>
              </a:rPr>
              <a:t>making a lost of $500?</a:t>
            </a:r>
          </a:p>
          <a:p>
            <a:pPr lvl="1"/>
            <a:endParaRPr lang="en-US" sz="1600" dirty="0" smtClean="0"/>
          </a:p>
        </p:txBody>
      </p:sp>
      <p:pic>
        <p:nvPicPr>
          <p:cNvPr id="1026" name="Picture 2" descr="丁蟹效應: TVB 重播《 大時代》 - 4K藍光/串流- Post76.hk - 手機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314" y="1772816"/>
            <a:ext cx="3116642" cy="2339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80112" y="3284984"/>
            <a:ext cx="3044423" cy="369332"/>
          </a:xfrm>
          <a:prstGeom prst="rect">
            <a:avLst/>
          </a:prstGeom>
          <a:noFill/>
        </p:spPr>
        <p:txBody>
          <a:bodyPr wrap="none" rtlCol="0">
            <a:spAutoFit/>
          </a:bodyPr>
          <a:lstStyle/>
          <a:p>
            <a:r>
              <a:rPr lang="en-US" sz="1800" b="1" dirty="0" smtClean="0">
                <a:solidFill>
                  <a:schemeClr val="bg1"/>
                </a:solidFill>
              </a:rPr>
              <a:t>Why the price is not down</a:t>
            </a:r>
            <a:endParaRPr lang="en-US" sz="1800" b="1" dirty="0">
              <a:solidFill>
                <a:schemeClr val="bg1"/>
              </a:solidFill>
            </a:endParaRPr>
          </a:p>
        </p:txBody>
      </p:sp>
      <p:sp>
        <p:nvSpPr>
          <p:cNvPr id="4" name="TextBox 3"/>
          <p:cNvSpPr txBox="1"/>
          <p:nvPr/>
        </p:nvSpPr>
        <p:spPr>
          <a:xfrm>
            <a:off x="6012160" y="4438105"/>
            <a:ext cx="2376264" cy="1200329"/>
          </a:xfrm>
          <a:prstGeom prst="rect">
            <a:avLst/>
          </a:prstGeom>
          <a:noFill/>
        </p:spPr>
        <p:txBody>
          <a:bodyPr wrap="square" rtlCol="0">
            <a:spAutoFit/>
          </a:bodyPr>
          <a:lstStyle/>
          <a:p>
            <a:r>
              <a:rPr lang="en-US" sz="1800" dirty="0" smtClean="0"/>
              <a:t>Market Maker buy a certain amount of the underlying </a:t>
            </a:r>
            <a:r>
              <a:rPr lang="en-US" sz="1800" dirty="0" err="1" smtClean="0"/>
              <a:t>Tencent</a:t>
            </a:r>
            <a:r>
              <a:rPr lang="en-US" sz="1800" dirty="0" smtClean="0"/>
              <a:t> </a:t>
            </a:r>
            <a:r>
              <a:rPr lang="en-US" sz="1800" dirty="0" smtClean="0">
                <a:sym typeface="Wingdings" panose="05000000000000000000" pitchFamily="2" charset="2"/>
              </a:rPr>
              <a:t> </a:t>
            </a:r>
            <a:r>
              <a:rPr lang="en-US" sz="1800" b="1" dirty="0" smtClean="0">
                <a:solidFill>
                  <a:srgbClr val="0070C0"/>
                </a:solidFill>
                <a:sym typeface="Wingdings" panose="05000000000000000000" pitchFamily="2" charset="2"/>
              </a:rPr>
              <a:t>Hedging</a:t>
            </a:r>
            <a:endParaRPr lang="en-US" sz="1800" b="1" dirty="0">
              <a:solidFill>
                <a:srgbClr val="0070C0"/>
              </a:solidFill>
            </a:endParaRPr>
          </a:p>
        </p:txBody>
      </p:sp>
    </p:spTree>
    <p:extLst>
      <p:ext uri="{BB962C8B-B14F-4D97-AF65-F5344CB8AC3E}">
        <p14:creationId xmlns:p14="http://schemas.microsoft.com/office/powerpoint/2010/main" val="386765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5496" y="1772816"/>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b="1" u="sng" dirty="0" smtClean="0"/>
              <a:t>Inventory (Risk) Management</a:t>
            </a:r>
            <a:endParaRPr lang="en-US" sz="2000" b="1" u="sng" dirty="0"/>
          </a:p>
          <a:p>
            <a:pPr marL="457200" lvl="1" indent="0">
              <a:buNone/>
            </a:pPr>
            <a:r>
              <a:rPr lang="en-US" sz="1800" dirty="0" smtClean="0"/>
              <a:t>Market </a:t>
            </a:r>
            <a:r>
              <a:rPr lang="en-US" sz="1800" dirty="0"/>
              <a:t>maker trades on either side of the spread, they take a position in the market which is translated into a </a:t>
            </a:r>
            <a:r>
              <a:rPr lang="en-US" sz="1800" dirty="0" smtClean="0"/>
              <a:t>risk. They will try to find a way to </a:t>
            </a:r>
            <a:r>
              <a:rPr lang="en-US" sz="1800" dirty="0"/>
              <a:t>offset that risk by, for example, </a:t>
            </a:r>
            <a:r>
              <a:rPr lang="en-US" sz="1800" b="1" dirty="0">
                <a:solidFill>
                  <a:srgbClr val="0070C0"/>
                </a:solidFill>
              </a:rPr>
              <a:t>hedging the </a:t>
            </a:r>
            <a:r>
              <a:rPr lang="en-US" sz="1800" b="1" dirty="0" smtClean="0">
                <a:solidFill>
                  <a:srgbClr val="0070C0"/>
                </a:solidFill>
              </a:rPr>
              <a:t>positions </a:t>
            </a:r>
            <a:r>
              <a:rPr lang="en-US" sz="1800" b="1" dirty="0">
                <a:solidFill>
                  <a:srgbClr val="0070C0"/>
                </a:solidFill>
              </a:rPr>
              <a:t>with a different </a:t>
            </a:r>
            <a:r>
              <a:rPr lang="en-US" sz="1800" b="1" dirty="0" smtClean="0">
                <a:solidFill>
                  <a:srgbClr val="0070C0"/>
                </a:solidFill>
              </a:rPr>
              <a:t>products</a:t>
            </a:r>
            <a:r>
              <a:rPr lang="en-US" sz="1800" dirty="0" smtClean="0"/>
              <a:t>.</a:t>
            </a:r>
            <a:endParaRPr lang="en-US" sz="1800" dirty="0"/>
          </a:p>
          <a:p>
            <a:pPr marL="800100" lvl="1" indent="-342900">
              <a:buFont typeface="Arial" panose="020B0604020202020204" pitchFamily="34" charset="0"/>
              <a:buChar char="•"/>
            </a:pPr>
            <a:endParaRPr lang="en-US" sz="1800" dirty="0"/>
          </a:p>
          <a:p>
            <a:pPr marL="514350" lvl="1" indent="0">
              <a:buNone/>
            </a:pPr>
            <a:r>
              <a:rPr lang="en-US" sz="1600" b="1" dirty="0" smtClean="0"/>
              <a:t>Delta Hedging</a:t>
            </a:r>
          </a:p>
          <a:p>
            <a:pPr marL="800100" lvl="1">
              <a:buFont typeface="Arial" panose="020B0604020202020204" pitchFamily="34" charset="0"/>
              <a:buChar char="•"/>
            </a:pPr>
            <a:r>
              <a:rPr lang="en-US" sz="1600" dirty="0" smtClean="0"/>
              <a:t>Example: Delta </a:t>
            </a:r>
            <a:r>
              <a:rPr lang="en-US" sz="1600" dirty="0"/>
              <a:t>hedge a </a:t>
            </a:r>
            <a:r>
              <a:rPr lang="en-US" sz="1600" b="1" dirty="0">
                <a:solidFill>
                  <a:srgbClr val="0070C0"/>
                </a:solidFill>
              </a:rPr>
              <a:t>long call </a:t>
            </a:r>
            <a:r>
              <a:rPr lang="en-US" sz="1600" dirty="0" smtClean="0"/>
              <a:t>warrant</a:t>
            </a:r>
            <a:r>
              <a:rPr lang="en-US" sz="1600" dirty="0"/>
              <a:t>.</a:t>
            </a:r>
            <a:endParaRPr lang="en-US" sz="1600" dirty="0" smtClean="0"/>
          </a:p>
          <a:p>
            <a:pPr marL="800100" lvl="1">
              <a:buFont typeface="Arial" panose="020B0604020202020204" pitchFamily="34" charset="0"/>
              <a:buChar char="•"/>
            </a:pPr>
            <a:r>
              <a:rPr lang="en-US" sz="1600" dirty="0"/>
              <a:t>A long call warrant has a </a:t>
            </a:r>
            <a:r>
              <a:rPr lang="en-US" sz="1600" b="1" dirty="0">
                <a:solidFill>
                  <a:srgbClr val="0070C0"/>
                </a:solidFill>
              </a:rPr>
              <a:t>positive delta </a:t>
            </a:r>
            <a:r>
              <a:rPr lang="en-US" sz="1600" dirty="0"/>
              <a:t>(i.e. expected to increase in value as the underlying asset increases). </a:t>
            </a:r>
          </a:p>
          <a:p>
            <a:pPr marL="800100" lvl="1">
              <a:buFont typeface="Arial" panose="020B0604020202020204" pitchFamily="34" charset="0"/>
              <a:buChar char="•"/>
            </a:pPr>
            <a:r>
              <a:rPr lang="en-US" sz="1600" b="1" dirty="0">
                <a:solidFill>
                  <a:srgbClr val="0070C0"/>
                </a:solidFill>
              </a:rPr>
              <a:t>Buy enough underlying asset to offset the positive delta </a:t>
            </a:r>
            <a:r>
              <a:rPr lang="en-US" sz="1600" dirty="0"/>
              <a:t>of the call warrant. </a:t>
            </a:r>
            <a:endParaRPr lang="en-US" sz="1600" dirty="0" smtClean="0"/>
          </a:p>
          <a:p>
            <a:pPr marL="800100" lvl="1">
              <a:buFont typeface="Arial" panose="020B0604020202020204" pitchFamily="34" charset="0"/>
              <a:buChar char="•"/>
            </a:pPr>
            <a:r>
              <a:rPr lang="en-US" sz="1600" dirty="0" smtClean="0"/>
              <a:t>It's </a:t>
            </a:r>
            <a:r>
              <a:rPr lang="en-US" sz="1600" dirty="0"/>
              <a:t>important to note that delta hedging is an </a:t>
            </a:r>
            <a:r>
              <a:rPr lang="en-US" sz="1600" b="1" dirty="0">
                <a:solidFill>
                  <a:srgbClr val="0070C0"/>
                </a:solidFill>
              </a:rPr>
              <a:t>ongoing process </a:t>
            </a:r>
            <a:r>
              <a:rPr lang="en-US" sz="1600" dirty="0"/>
              <a:t>and </a:t>
            </a:r>
            <a:r>
              <a:rPr lang="en-US" sz="1600" dirty="0" smtClean="0"/>
              <a:t>need </a:t>
            </a:r>
            <a:r>
              <a:rPr lang="en-US" sz="1600" dirty="0"/>
              <a:t>to </a:t>
            </a:r>
            <a:r>
              <a:rPr lang="en-US" sz="1600" b="1" dirty="0">
                <a:solidFill>
                  <a:srgbClr val="0070C0"/>
                </a:solidFill>
              </a:rPr>
              <a:t>continuously adjust the hedge </a:t>
            </a:r>
            <a:r>
              <a:rPr lang="en-US" sz="1600" dirty="0"/>
              <a:t>as the delta of the call warrant and the underlying asset change.</a:t>
            </a:r>
            <a:endParaRPr lang="en-US" sz="1600" dirty="0" smtClean="0"/>
          </a:p>
          <a:p>
            <a:pPr marL="57150" indent="0"/>
            <a:endParaRPr lang="en-US" sz="1600" dirty="0"/>
          </a:p>
        </p:txBody>
      </p:sp>
    </p:spTree>
    <p:extLst>
      <p:ext uri="{BB962C8B-B14F-4D97-AF65-F5344CB8AC3E}">
        <p14:creationId xmlns:p14="http://schemas.microsoft.com/office/powerpoint/2010/main" val="2752502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dirty="0" smtClean="0"/>
              <a:t>Other automatic hedging</a:t>
            </a:r>
          </a:p>
          <a:p>
            <a:pPr lvl="1"/>
            <a:r>
              <a:rPr lang="en-US" sz="1600" b="1" dirty="0" smtClean="0"/>
              <a:t>Vega</a:t>
            </a:r>
            <a:r>
              <a:rPr lang="en-US" sz="1600" dirty="0" smtClean="0"/>
              <a:t>: hedge the </a:t>
            </a:r>
            <a:r>
              <a:rPr lang="en-US" sz="1600" b="1" dirty="0">
                <a:solidFill>
                  <a:srgbClr val="0070C0"/>
                </a:solidFill>
              </a:rPr>
              <a:t>implied volatility </a:t>
            </a:r>
            <a:r>
              <a:rPr lang="en-US" sz="1600" dirty="0" smtClean="0"/>
              <a:t>by </a:t>
            </a:r>
            <a:r>
              <a:rPr lang="en-US" sz="1600" dirty="0"/>
              <a:t>buying or selling options </a:t>
            </a:r>
            <a:endParaRPr lang="en-US" sz="1600" dirty="0" smtClean="0"/>
          </a:p>
          <a:p>
            <a:pPr lvl="1"/>
            <a:r>
              <a:rPr lang="en-US" sz="1600" b="1" dirty="0"/>
              <a:t>Gamma</a:t>
            </a:r>
            <a:r>
              <a:rPr lang="en-US" sz="1600" dirty="0"/>
              <a:t>: </a:t>
            </a:r>
            <a:r>
              <a:rPr lang="en-US" sz="1600" b="1" dirty="0">
                <a:solidFill>
                  <a:srgbClr val="0070C0"/>
                </a:solidFill>
              </a:rPr>
              <a:t>limiting the potential loss or gain </a:t>
            </a:r>
            <a:r>
              <a:rPr lang="en-US" sz="1600" dirty="0"/>
              <a:t>that could result from changes in the underlying asset</a:t>
            </a:r>
            <a:endParaRPr lang="en-US" sz="1600" dirty="0" smtClean="0"/>
          </a:p>
          <a:p>
            <a:pPr marL="457200" lvl="1" indent="0">
              <a:buNone/>
            </a:pPr>
            <a:endParaRPr lang="en-US" sz="1600" dirty="0"/>
          </a:p>
          <a:p>
            <a:pPr marL="457200" lvl="1" indent="0">
              <a:buNone/>
            </a:pPr>
            <a:r>
              <a:rPr lang="en-US" sz="1600" b="1" dirty="0" smtClean="0"/>
              <a:t>Manual Override</a:t>
            </a:r>
            <a:endParaRPr lang="en-US" sz="1600" b="1" dirty="0"/>
          </a:p>
          <a:p>
            <a:pPr marL="800100" lvl="1" indent="-342900">
              <a:buFont typeface="Arial" panose="020B0604020202020204" pitchFamily="34" charset="0"/>
              <a:buChar char="•"/>
            </a:pPr>
            <a:r>
              <a:rPr lang="en-US" sz="1600" dirty="0"/>
              <a:t>Setup the min/max spread on top of the existing </a:t>
            </a:r>
            <a:r>
              <a:rPr lang="en-US" sz="1600" dirty="0" smtClean="0"/>
              <a:t>requirements</a:t>
            </a:r>
            <a:endParaRPr lang="en-US" sz="1600" dirty="0"/>
          </a:p>
          <a:p>
            <a:pPr marL="800100" lvl="1" indent="-342900">
              <a:buFont typeface="Arial" panose="020B0604020202020204" pitchFamily="34" charset="0"/>
              <a:buChar char="•"/>
            </a:pPr>
            <a:r>
              <a:rPr lang="en-US" sz="1600" b="1" dirty="0" smtClean="0">
                <a:solidFill>
                  <a:srgbClr val="0070C0"/>
                </a:solidFill>
              </a:rPr>
              <a:t>Widen </a:t>
            </a:r>
            <a:r>
              <a:rPr lang="en-US" sz="1600" b="1" dirty="0">
                <a:solidFill>
                  <a:srgbClr val="0070C0"/>
                </a:solidFill>
              </a:rPr>
              <a:t>the spread or temporarily suspend the market making if the market is too volatiles</a:t>
            </a:r>
            <a:r>
              <a:rPr lang="en-US" sz="1600" dirty="0"/>
              <a:t> (e.g. Future drop 100 points in 5 mins, underlying go up 3% in 1 </a:t>
            </a:r>
            <a:r>
              <a:rPr lang="en-US" sz="1600" dirty="0" err="1"/>
              <a:t>mins</a:t>
            </a:r>
            <a:r>
              <a:rPr lang="en-US" sz="1600" dirty="0" smtClean="0"/>
              <a:t>)</a:t>
            </a:r>
          </a:p>
          <a:p>
            <a:pPr marL="800100" lvl="1" indent="-342900">
              <a:buFont typeface="Arial" panose="020B0604020202020204" pitchFamily="34" charset="0"/>
              <a:buChar char="•"/>
            </a:pPr>
            <a:endParaRPr lang="en-US" sz="1600" dirty="0"/>
          </a:p>
          <a:p>
            <a:pPr marL="457200" lvl="1" indent="0">
              <a:buNone/>
            </a:pPr>
            <a:r>
              <a:rPr lang="en-US" sz="1600" b="1" dirty="0"/>
              <a:t>Reference Data</a:t>
            </a:r>
          </a:p>
          <a:p>
            <a:pPr marL="800100" lvl="1" indent="-342900">
              <a:buFont typeface="Arial" panose="020B0604020202020204" pitchFamily="34" charset="0"/>
              <a:buChar char="•"/>
            </a:pPr>
            <a:r>
              <a:rPr lang="en-US" sz="1600" dirty="0"/>
              <a:t>Include </a:t>
            </a:r>
            <a:r>
              <a:rPr lang="en-US" sz="1600" b="1" dirty="0">
                <a:solidFill>
                  <a:srgbClr val="0070C0"/>
                </a:solidFill>
              </a:rPr>
              <a:t>order capacity </a:t>
            </a:r>
            <a:r>
              <a:rPr lang="en-US" sz="1600" dirty="0"/>
              <a:t>information to </a:t>
            </a:r>
            <a:r>
              <a:rPr lang="en-US" sz="1600" b="1" dirty="0">
                <a:solidFill>
                  <a:srgbClr val="0070C0"/>
                </a:solidFill>
              </a:rPr>
              <a:t>distinguish between Market Making </a:t>
            </a:r>
            <a:r>
              <a:rPr lang="en-US" sz="1600" dirty="0"/>
              <a:t>or</a:t>
            </a:r>
            <a:r>
              <a:rPr lang="en-US" sz="1600" b="1" dirty="0">
                <a:solidFill>
                  <a:srgbClr val="0070C0"/>
                </a:solidFill>
              </a:rPr>
              <a:t> House/Client orders</a:t>
            </a:r>
          </a:p>
          <a:p>
            <a:pPr marL="800100" lvl="1" indent="-342900">
              <a:buFont typeface="Arial" panose="020B0604020202020204" pitchFamily="34" charset="0"/>
              <a:buChar char="•"/>
            </a:pPr>
            <a:r>
              <a:rPr lang="en-US" sz="1600" dirty="0"/>
              <a:t>Position keeping on intraday or aggregated (e.g. monthly) level</a:t>
            </a:r>
          </a:p>
          <a:p>
            <a:pPr marL="800100" lvl="1" indent="-342900">
              <a:buFont typeface="Arial" panose="020B0604020202020204" pitchFamily="34" charset="0"/>
              <a:buChar char="•"/>
            </a:pPr>
            <a:endParaRPr lang="en-US" sz="1600" dirty="0"/>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388760404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80528" y="1828592"/>
            <a:ext cx="540060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u="sng" dirty="0" smtClean="0"/>
              <a:t>How Market Making Make Money</a:t>
            </a:r>
            <a:r>
              <a:rPr lang="en-US" sz="1800" dirty="0" smtClean="0"/>
              <a:t> </a:t>
            </a:r>
            <a:br>
              <a:rPr lang="en-US" sz="1800" dirty="0" smtClean="0"/>
            </a:br>
            <a:endParaRPr lang="en-US" sz="1800" dirty="0" smtClean="0"/>
          </a:p>
          <a:p>
            <a:pPr marL="800100" lvl="1" indent="-342900">
              <a:buFont typeface="Arial" panose="020B0604020202020204" pitchFamily="34" charset="0"/>
              <a:buChar char="•"/>
            </a:pPr>
            <a:r>
              <a:rPr lang="en-US" sz="1800" dirty="0" smtClean="0"/>
              <a:t>Typical </a:t>
            </a:r>
            <a:r>
              <a:rPr lang="en-US" sz="1800" dirty="0"/>
              <a:t>products: Warrants, CBBC (Callable Bull/Bear </a:t>
            </a:r>
            <a:r>
              <a:rPr lang="en-US" sz="1800" dirty="0" smtClean="0"/>
              <a:t>Contracts), </a:t>
            </a:r>
            <a:r>
              <a:rPr lang="en-US" sz="1800" dirty="0"/>
              <a:t>Listed Future/Options, ETF</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Earn </a:t>
            </a:r>
            <a:r>
              <a:rPr lang="en-US" sz="1800" dirty="0"/>
              <a:t>from </a:t>
            </a:r>
            <a:r>
              <a:rPr lang="en-US" sz="1800" b="1" dirty="0" smtClean="0">
                <a:solidFill>
                  <a:srgbClr val="0070C0"/>
                </a:solidFill>
              </a:rPr>
              <a:t>bid/ask spread:</a:t>
            </a:r>
            <a:r>
              <a:rPr lang="en-US" sz="1800" dirty="0" smtClean="0"/>
              <a:t> </a:t>
            </a:r>
            <a:r>
              <a:rPr lang="en-US" sz="1800" dirty="0"/>
              <a:t>Waive stamp duty / exchange </a:t>
            </a:r>
            <a:r>
              <a:rPr lang="en-US" sz="1800" dirty="0" smtClean="0"/>
              <a:t>fee</a:t>
            </a:r>
          </a:p>
          <a:p>
            <a:pPr marL="800100" lvl="1" indent="-342900">
              <a:buFont typeface="Arial" panose="020B0604020202020204" pitchFamily="34" charset="0"/>
              <a:buChar char="•"/>
            </a:pPr>
            <a:endParaRPr lang="en-US" sz="1800" dirty="0" smtClean="0"/>
          </a:p>
          <a:p>
            <a:pPr marL="800100" lvl="1" indent="-342900">
              <a:buFont typeface="Arial" panose="020B0604020202020204" pitchFamily="34" charset="0"/>
              <a:buChar char="•"/>
            </a:pPr>
            <a:r>
              <a:rPr lang="en-US" sz="1800" dirty="0" smtClean="0"/>
              <a:t>Profit from </a:t>
            </a:r>
            <a:r>
              <a:rPr lang="en-US" sz="1800" b="1" dirty="0">
                <a:solidFill>
                  <a:srgbClr val="0070C0"/>
                </a:solidFill>
              </a:rPr>
              <a:t>Volatility spread </a:t>
            </a:r>
          </a:p>
          <a:p>
            <a:pPr marL="1200150" lvl="2" indent="-342900">
              <a:buFont typeface="Arial" panose="020B0604020202020204" pitchFamily="34" charset="0"/>
              <a:buChar char="•"/>
            </a:pPr>
            <a:r>
              <a:rPr lang="en-US" sz="1800" dirty="0"/>
              <a:t>Sell volatility in </a:t>
            </a:r>
            <a:r>
              <a:rPr lang="en-US" sz="1800" dirty="0" smtClean="0"/>
              <a:t>a higher </a:t>
            </a:r>
            <a:r>
              <a:rPr lang="en-US" sz="1800" dirty="0" err="1"/>
              <a:t>px</a:t>
            </a:r>
            <a:r>
              <a:rPr lang="en-US" sz="1800" dirty="0"/>
              <a:t> to </a:t>
            </a:r>
            <a:r>
              <a:rPr lang="en-US" sz="1800" dirty="0" smtClean="0"/>
              <a:t>retailers </a:t>
            </a:r>
            <a:r>
              <a:rPr lang="en-US" sz="1800" dirty="0"/>
              <a:t/>
            </a:r>
            <a:br>
              <a:rPr lang="en-US" sz="1800" dirty="0"/>
            </a:br>
            <a:r>
              <a:rPr lang="en-US" sz="1800" dirty="0"/>
              <a:t>Buy </a:t>
            </a:r>
            <a:r>
              <a:rPr lang="en-US" sz="1800" dirty="0" smtClean="0"/>
              <a:t>volatility </a:t>
            </a:r>
            <a:r>
              <a:rPr lang="en-US" sz="1800" dirty="0"/>
              <a:t>back </a:t>
            </a:r>
            <a:r>
              <a:rPr lang="en-US" sz="1800" dirty="0" smtClean="0"/>
              <a:t>in a lower cost from </a:t>
            </a:r>
            <a:r>
              <a:rPr lang="en-US" sz="1800" dirty="0"/>
              <a:t>option market</a:t>
            </a:r>
          </a:p>
          <a:p>
            <a:pPr lvl="1">
              <a:buFont typeface="Arial" pitchFamily="34" charset="0"/>
              <a:buChar char="•"/>
            </a:pPr>
            <a:endParaRPr lang="en-US" sz="1800" dirty="0"/>
          </a:p>
          <a:p>
            <a:pPr lvl="1"/>
            <a:endParaRPr lang="en-US" sz="1800" dirty="0" smtClean="0"/>
          </a:p>
        </p:txBody>
      </p:sp>
      <p:pic>
        <p:nvPicPr>
          <p:cNvPr id="1026" name="Picture 2" descr="SHOW ME THE MONEY. Remember the scene in Jerry Maguire… | by Anand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l="8309"/>
          <a:stretch/>
        </p:blipFill>
        <p:spPr bwMode="auto">
          <a:xfrm>
            <a:off x="5004048" y="2204864"/>
            <a:ext cx="3973209" cy="23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pic>
        <p:nvPicPr>
          <p:cNvPr id="1026" name="Picture 2" descr="Blackjack - Apps on Google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92895"/>
            <a:ext cx="2788568" cy="2788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c Bo Game (Sic Bo Game) and rules"/>
          <p:cNvPicPr>
            <a:picLocks noChangeAspect="1" noChangeArrowheads="1"/>
          </p:cNvPicPr>
          <p:nvPr/>
        </p:nvPicPr>
        <p:blipFill rotWithShape="1">
          <a:blip r:embed="rId3">
            <a:extLst>
              <a:ext uri="{28A0092B-C50C-407E-A947-70E740481C1C}">
                <a14:useLocalDpi xmlns:a14="http://schemas.microsoft.com/office/drawing/2010/main" val="0"/>
              </a:ext>
            </a:extLst>
          </a:blip>
          <a:srcRect l="6910" r="8440"/>
          <a:stretch/>
        </p:blipFill>
        <p:spPr bwMode="auto">
          <a:xfrm>
            <a:off x="4548807" y="2492896"/>
            <a:ext cx="3528393" cy="27801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49" y="1903027"/>
            <a:ext cx="3945119" cy="461665"/>
          </a:xfrm>
          <a:prstGeom prst="rect">
            <a:avLst/>
          </a:prstGeom>
          <a:noFill/>
        </p:spPr>
        <p:txBody>
          <a:bodyPr wrap="none" rtlCol="0">
            <a:spAutoFit/>
          </a:bodyPr>
          <a:lstStyle/>
          <a:p>
            <a:r>
              <a:rPr lang="en-US" b="1" dirty="0" smtClean="0"/>
              <a:t>Warrants</a:t>
            </a:r>
            <a:r>
              <a:rPr lang="en-US" dirty="0" smtClean="0"/>
              <a:t>: strike price = 21 </a:t>
            </a:r>
            <a:endParaRPr lang="en-US" dirty="0"/>
          </a:p>
        </p:txBody>
      </p:sp>
      <p:sp>
        <p:nvSpPr>
          <p:cNvPr id="4" name="TextBox 3"/>
          <p:cNvSpPr txBox="1"/>
          <p:nvPr/>
        </p:nvSpPr>
        <p:spPr>
          <a:xfrm>
            <a:off x="4283968" y="1917920"/>
            <a:ext cx="4464684" cy="461665"/>
          </a:xfrm>
          <a:prstGeom prst="rect">
            <a:avLst/>
          </a:prstGeom>
          <a:noFill/>
        </p:spPr>
        <p:txBody>
          <a:bodyPr wrap="none" rtlCol="0">
            <a:spAutoFit/>
          </a:bodyPr>
          <a:lstStyle/>
          <a:p>
            <a:r>
              <a:rPr lang="en-US" b="1" dirty="0" smtClean="0"/>
              <a:t>CBBC</a:t>
            </a:r>
            <a:r>
              <a:rPr lang="en-US" dirty="0" smtClean="0"/>
              <a:t>: big (bull) or small (bear)</a:t>
            </a:r>
            <a:endParaRPr lang="en-US" dirty="0"/>
          </a:p>
        </p:txBody>
      </p:sp>
      <p:sp>
        <p:nvSpPr>
          <p:cNvPr id="6" name="TextBox 5"/>
          <p:cNvSpPr txBox="1"/>
          <p:nvPr/>
        </p:nvSpPr>
        <p:spPr>
          <a:xfrm>
            <a:off x="1331640" y="5409667"/>
            <a:ext cx="6017994" cy="1200329"/>
          </a:xfrm>
          <a:prstGeom prst="rect">
            <a:avLst/>
          </a:prstGeom>
          <a:noFill/>
        </p:spPr>
        <p:txBody>
          <a:bodyPr wrap="none" rtlCol="0">
            <a:spAutoFit/>
          </a:bodyPr>
          <a:lstStyle/>
          <a:p>
            <a:r>
              <a:rPr lang="en-US" dirty="0"/>
              <a:t>Earn the </a:t>
            </a:r>
            <a:r>
              <a:rPr lang="en-US" b="1" dirty="0" smtClean="0">
                <a:solidFill>
                  <a:srgbClr val="0070C0"/>
                </a:solidFill>
              </a:rPr>
              <a:t>premium </a:t>
            </a:r>
            <a:r>
              <a:rPr lang="en-US" dirty="0"/>
              <a:t>from the </a:t>
            </a:r>
            <a:r>
              <a:rPr lang="en-US" dirty="0" smtClean="0"/>
              <a:t>retail investors</a:t>
            </a:r>
            <a:br>
              <a:rPr lang="en-US" dirty="0" smtClean="0"/>
            </a:br>
            <a:r>
              <a:rPr lang="en-US" dirty="0"/>
              <a:t>Warrants offer </a:t>
            </a:r>
            <a:r>
              <a:rPr lang="en-US" b="1" dirty="0" smtClean="0">
                <a:solidFill>
                  <a:srgbClr val="0070C0"/>
                </a:solidFill>
              </a:rPr>
              <a:t>hope</a:t>
            </a:r>
            <a:r>
              <a:rPr lang="en-US" dirty="0" smtClean="0"/>
              <a:t> and </a:t>
            </a:r>
            <a:r>
              <a:rPr lang="en-US" b="1" dirty="0" smtClean="0">
                <a:solidFill>
                  <a:srgbClr val="0070C0"/>
                </a:solidFill>
              </a:rPr>
              <a:t>excitement</a:t>
            </a:r>
            <a:endParaRPr lang="en-US" dirty="0"/>
          </a:p>
          <a:p>
            <a:endParaRPr lang="en-US" dirty="0"/>
          </a:p>
        </p:txBody>
      </p:sp>
    </p:spTree>
    <p:extLst>
      <p:ext uri="{BB962C8B-B14F-4D97-AF65-F5344CB8AC3E}">
        <p14:creationId xmlns:p14="http://schemas.microsoft.com/office/powerpoint/2010/main" val="23132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Algo</a:t>
            </a:r>
            <a:r>
              <a:rPr lang="en-US" dirty="0"/>
              <a:t> </a:t>
            </a:r>
            <a:r>
              <a:rPr lang="en-US" dirty="0" smtClean="0"/>
              <a:t>– Value Arbitrage</a:t>
            </a:r>
            <a:endParaRPr lang="en-US" dirty="0"/>
          </a:p>
        </p:txBody>
      </p:sp>
      <p:sp>
        <p:nvSpPr>
          <p:cNvPr id="2" name="TextBox 1"/>
          <p:cNvSpPr txBox="1"/>
          <p:nvPr/>
        </p:nvSpPr>
        <p:spPr>
          <a:xfrm>
            <a:off x="395536" y="1772816"/>
            <a:ext cx="8064896" cy="338554"/>
          </a:xfrm>
          <a:prstGeom prst="rect">
            <a:avLst/>
          </a:prstGeom>
          <a:noFill/>
        </p:spPr>
        <p:txBody>
          <a:bodyPr wrap="square" rtlCol="0">
            <a:spAutoFit/>
          </a:bodyPr>
          <a:lstStyle/>
          <a:p>
            <a:r>
              <a:rPr lang="en-US" sz="1600" b="1" dirty="0" smtClean="0"/>
              <a:t>Arbitrage</a:t>
            </a:r>
            <a:r>
              <a:rPr lang="en-US" sz="1600" dirty="0" smtClean="0"/>
              <a:t> : </a:t>
            </a:r>
            <a:r>
              <a:rPr lang="en-US" sz="1600" b="1" dirty="0" smtClean="0">
                <a:solidFill>
                  <a:srgbClr val="0070C0"/>
                </a:solidFill>
              </a:rPr>
              <a:t>simultaneous </a:t>
            </a:r>
            <a:r>
              <a:rPr lang="en-US" sz="1600" b="1" dirty="0">
                <a:solidFill>
                  <a:srgbClr val="0070C0"/>
                </a:solidFill>
              </a:rPr>
              <a:t>buy and sell </a:t>
            </a:r>
            <a:r>
              <a:rPr lang="en-US" sz="1600" dirty="0"/>
              <a:t>of an asset to profit from a </a:t>
            </a:r>
            <a:r>
              <a:rPr lang="en-US" sz="1600" b="1" dirty="0">
                <a:solidFill>
                  <a:srgbClr val="0070C0"/>
                </a:solidFill>
              </a:rPr>
              <a:t>price </a:t>
            </a:r>
            <a:r>
              <a:rPr lang="en-US" sz="1600" b="1" dirty="0" err="1">
                <a:solidFill>
                  <a:srgbClr val="0070C0"/>
                </a:solidFill>
              </a:rPr>
              <a:t>mis</a:t>
            </a:r>
            <a:r>
              <a:rPr lang="en-US" sz="1600" b="1" dirty="0">
                <a:solidFill>
                  <a:srgbClr val="0070C0"/>
                </a:solidFill>
              </a:rPr>
              <a:t>-match</a:t>
            </a:r>
            <a:r>
              <a:rPr lang="en-US" sz="1600" dirty="0"/>
              <a:t>. </a:t>
            </a:r>
          </a:p>
        </p:txBody>
      </p:sp>
      <p:sp>
        <p:nvSpPr>
          <p:cNvPr id="4" name="TextBox 3"/>
          <p:cNvSpPr txBox="1"/>
          <p:nvPr/>
        </p:nvSpPr>
        <p:spPr>
          <a:xfrm>
            <a:off x="417528" y="3146459"/>
            <a:ext cx="4320480" cy="3139321"/>
          </a:xfrm>
          <a:prstGeom prst="rect">
            <a:avLst/>
          </a:prstGeom>
          <a:noFill/>
        </p:spPr>
        <p:txBody>
          <a:bodyPr wrap="square" rtlCol="0">
            <a:spAutoFit/>
          </a:bodyPr>
          <a:lstStyle/>
          <a:p>
            <a:endParaRPr lang="en-US" sz="1600" b="1" u="sng" dirty="0"/>
          </a:p>
          <a:p>
            <a:r>
              <a:rPr lang="en-US" sz="1600" b="1" u="sng" dirty="0"/>
              <a:t>ETF Arbitrage</a:t>
            </a:r>
          </a:p>
          <a:p>
            <a:r>
              <a:rPr lang="en-US" sz="1600" dirty="0"/>
              <a:t>Buy/Sell </a:t>
            </a:r>
            <a:r>
              <a:rPr lang="en-US" sz="1600" b="1" dirty="0">
                <a:solidFill>
                  <a:srgbClr val="0070C0"/>
                </a:solidFill>
              </a:rPr>
              <a:t>ETF</a:t>
            </a:r>
            <a:r>
              <a:rPr lang="en-US" sz="1600" dirty="0"/>
              <a:t> against the </a:t>
            </a:r>
            <a:r>
              <a:rPr lang="en-US" sz="1600" b="1" dirty="0">
                <a:solidFill>
                  <a:srgbClr val="0070C0"/>
                </a:solidFill>
              </a:rPr>
              <a:t>underlying</a:t>
            </a:r>
            <a:r>
              <a:rPr lang="en-US" sz="1600" dirty="0"/>
              <a:t> share holdings</a:t>
            </a:r>
          </a:p>
          <a:p>
            <a:endParaRPr lang="en-US" sz="1600" dirty="0"/>
          </a:p>
          <a:p>
            <a:r>
              <a:rPr lang="en-US" sz="1600" b="1" u="sng" dirty="0"/>
              <a:t>Index Arbitrage</a:t>
            </a:r>
          </a:p>
          <a:p>
            <a:r>
              <a:rPr lang="en-US" sz="1600" dirty="0"/>
              <a:t>profit from the price differences between a </a:t>
            </a:r>
            <a:r>
              <a:rPr lang="en-US" sz="1600" b="1" dirty="0">
                <a:solidFill>
                  <a:srgbClr val="0070C0"/>
                </a:solidFill>
              </a:rPr>
              <a:t>stock index and the futures contract </a:t>
            </a:r>
            <a:r>
              <a:rPr lang="en-US" sz="1600" dirty="0"/>
              <a:t>tied to that index. </a:t>
            </a:r>
            <a:endParaRPr lang="en-US" sz="1600" dirty="0" smtClean="0"/>
          </a:p>
          <a:p>
            <a:endParaRPr lang="en-US" sz="1600" dirty="0"/>
          </a:p>
          <a:p>
            <a:r>
              <a:rPr lang="en-US" sz="1400" dirty="0"/>
              <a:t>(Need to take </a:t>
            </a:r>
            <a:r>
              <a:rPr lang="en-US" sz="1400" b="1" dirty="0">
                <a:solidFill>
                  <a:srgbClr val="0070C0"/>
                </a:solidFill>
              </a:rPr>
              <a:t>transaction cost </a:t>
            </a:r>
            <a:r>
              <a:rPr lang="en-US" sz="1400" dirty="0"/>
              <a:t>into account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943" y="2878539"/>
            <a:ext cx="2880257" cy="3459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5536" y="2263348"/>
            <a:ext cx="8280920" cy="830997"/>
          </a:xfrm>
          <a:prstGeom prst="rect">
            <a:avLst/>
          </a:prstGeom>
          <a:noFill/>
        </p:spPr>
        <p:txBody>
          <a:bodyPr wrap="square" rtlCol="0">
            <a:spAutoFit/>
          </a:bodyPr>
          <a:lstStyle/>
          <a:p>
            <a:r>
              <a:rPr lang="en-US" sz="1600" b="1" u="sng" dirty="0" smtClean="0">
                <a:solidFill>
                  <a:srgbClr val="0070C0"/>
                </a:solidFill>
              </a:rPr>
              <a:t>Value</a:t>
            </a:r>
            <a:r>
              <a:rPr lang="en-US" sz="1600" b="1" u="sng" dirty="0" smtClean="0"/>
              <a:t> Arbitrage</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a:t>
            </a:r>
            <a:r>
              <a:rPr lang="en-US" sz="1600" dirty="0" smtClean="0"/>
              <a:t>in </a:t>
            </a:r>
            <a:r>
              <a:rPr lang="en-US" sz="1600" b="1" dirty="0">
                <a:solidFill>
                  <a:srgbClr val="0070C0"/>
                </a:solidFill>
              </a:rPr>
              <a:t>different forms</a:t>
            </a:r>
            <a:r>
              <a:rPr lang="en-US" sz="1600" dirty="0"/>
              <a:t>. Arbitrage exists as a result of </a:t>
            </a:r>
            <a:r>
              <a:rPr lang="en-US" sz="1600" b="1" dirty="0">
                <a:solidFill>
                  <a:srgbClr val="0070C0"/>
                </a:solidFill>
              </a:rPr>
              <a:t>market inefficiencies</a:t>
            </a:r>
          </a:p>
        </p:txBody>
      </p:sp>
    </p:spTree>
    <p:extLst>
      <p:ext uri="{BB962C8B-B14F-4D97-AF65-F5344CB8AC3E}">
        <p14:creationId xmlns:p14="http://schemas.microsoft.com/office/powerpoint/2010/main" val="293227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t>
            </a:r>
            <a:r>
              <a:rPr lang="en-US" dirty="0" smtClean="0"/>
              <a:t>Latency Arbitrage</a:t>
            </a:r>
            <a:endParaRPr lang="en-US" dirty="0"/>
          </a:p>
        </p:txBody>
      </p:sp>
      <p:sp>
        <p:nvSpPr>
          <p:cNvPr id="2" name="TextBox 1"/>
          <p:cNvSpPr txBox="1"/>
          <p:nvPr/>
        </p:nvSpPr>
        <p:spPr>
          <a:xfrm>
            <a:off x="504392" y="1727658"/>
            <a:ext cx="7560840" cy="1077218"/>
          </a:xfrm>
          <a:prstGeom prst="rect">
            <a:avLst/>
          </a:prstGeom>
          <a:noFill/>
        </p:spPr>
        <p:txBody>
          <a:bodyPr wrap="square" rtlCol="0">
            <a:spAutoFit/>
          </a:bodyPr>
          <a:lstStyle/>
          <a:p>
            <a:r>
              <a:rPr lang="en-US" sz="1600" b="1" u="sng" dirty="0" smtClean="0">
                <a:solidFill>
                  <a:srgbClr val="0070C0"/>
                </a:solidFill>
              </a:rPr>
              <a:t>Latency</a:t>
            </a:r>
            <a:r>
              <a:rPr lang="en-US" sz="1600" b="1" u="sng" dirty="0" smtClean="0"/>
              <a:t> </a:t>
            </a:r>
            <a:r>
              <a:rPr lang="en-US" sz="1600" b="1" u="sng" dirty="0"/>
              <a:t>Arbitrage</a:t>
            </a:r>
            <a:endParaRPr lang="en-US" sz="1600" u="sng" dirty="0"/>
          </a:p>
          <a:p>
            <a:r>
              <a:rPr lang="en-US" sz="1600" dirty="0" smtClean="0"/>
              <a:t>For </a:t>
            </a:r>
            <a:r>
              <a:rPr lang="en-US" sz="1600" dirty="0" err="1" smtClean="0"/>
              <a:t>HKEx</a:t>
            </a:r>
            <a:r>
              <a:rPr lang="en-US" sz="1600" dirty="0" smtClean="0"/>
              <a:t> Warrants, when </a:t>
            </a:r>
            <a:r>
              <a:rPr lang="en-US" sz="1600" dirty="0"/>
              <a:t>underlying </a:t>
            </a:r>
            <a:r>
              <a:rPr lang="en-US" sz="1600" dirty="0" smtClean="0"/>
              <a:t>price (or other factors like implied volatility) </a:t>
            </a:r>
            <a:r>
              <a:rPr lang="en-US" sz="1600" dirty="0"/>
              <a:t>change, the warrant price should </a:t>
            </a:r>
            <a:r>
              <a:rPr lang="en-US" sz="1600" dirty="0" smtClean="0"/>
              <a:t>be adjusted accordingly.</a:t>
            </a:r>
            <a:endParaRPr lang="en-US" sz="1600" dirty="0"/>
          </a:p>
          <a:p>
            <a:endParaRPr lang="en-US" sz="1600" dirty="0" smtClean="0"/>
          </a:p>
        </p:txBody>
      </p:sp>
      <p:pic>
        <p:nvPicPr>
          <p:cNvPr id="4" name="Picture 3"/>
          <p:cNvPicPr>
            <a:picLocks noChangeAspect="1"/>
          </p:cNvPicPr>
          <p:nvPr/>
        </p:nvPicPr>
        <p:blipFill>
          <a:blip r:embed="rId2"/>
          <a:stretch>
            <a:fillRect/>
          </a:stretch>
        </p:blipFill>
        <p:spPr>
          <a:xfrm>
            <a:off x="447668" y="2585764"/>
            <a:ext cx="7868748" cy="885949"/>
          </a:xfrm>
          <a:prstGeom prst="rect">
            <a:avLst/>
          </a:prstGeom>
        </p:spPr>
      </p:pic>
      <p:sp>
        <p:nvSpPr>
          <p:cNvPr id="6" name="TextBox 5"/>
          <p:cNvSpPr txBox="1"/>
          <p:nvPr/>
        </p:nvSpPr>
        <p:spPr>
          <a:xfrm>
            <a:off x="5201807" y="5970766"/>
            <a:ext cx="3220753" cy="338554"/>
          </a:xfrm>
          <a:prstGeom prst="rect">
            <a:avLst/>
          </a:prstGeom>
          <a:noFill/>
        </p:spPr>
        <p:txBody>
          <a:bodyPr wrap="none" rtlCol="0">
            <a:spAutoFit/>
          </a:bodyPr>
          <a:lstStyle/>
          <a:p>
            <a:r>
              <a:rPr lang="en-US" sz="1600" dirty="0" smtClean="0"/>
              <a:t>Source: </a:t>
            </a:r>
            <a:r>
              <a:rPr lang="en-US" sz="1600" dirty="0" err="1" smtClean="0">
                <a:hlinkClick r:id="rId3"/>
              </a:rPr>
              <a:t>HKEx</a:t>
            </a:r>
            <a:r>
              <a:rPr lang="en-US" sz="1600" dirty="0" smtClean="0">
                <a:hlinkClick r:id="rId3"/>
              </a:rPr>
              <a:t> Infrastructure Cost</a:t>
            </a:r>
            <a:endParaRPr lang="en-US" sz="1600" dirty="0"/>
          </a:p>
        </p:txBody>
      </p:sp>
      <p:sp>
        <p:nvSpPr>
          <p:cNvPr id="7" name="TextBox 6"/>
          <p:cNvSpPr txBox="1"/>
          <p:nvPr/>
        </p:nvSpPr>
        <p:spPr>
          <a:xfrm>
            <a:off x="549490" y="3567077"/>
            <a:ext cx="7560840" cy="2308324"/>
          </a:xfrm>
          <a:prstGeom prst="rect">
            <a:avLst/>
          </a:prstGeom>
          <a:noFill/>
        </p:spPr>
        <p:txBody>
          <a:bodyPr wrap="square" rtlCol="0">
            <a:spAutoFit/>
          </a:bodyPr>
          <a:lstStyle/>
          <a:p>
            <a:r>
              <a:rPr lang="en-US" sz="1600" dirty="0" smtClean="0"/>
              <a:t>In </a:t>
            </a:r>
            <a:r>
              <a:rPr lang="en-US" sz="1600" dirty="0" err="1" smtClean="0"/>
              <a:t>HKEx</a:t>
            </a:r>
            <a:r>
              <a:rPr lang="en-US" sz="1600" dirty="0" smtClean="0"/>
              <a:t>, there is </a:t>
            </a:r>
            <a:r>
              <a:rPr lang="en-US" sz="1600" b="1" dirty="0" smtClean="0">
                <a:solidFill>
                  <a:srgbClr val="0070C0"/>
                </a:solidFill>
              </a:rPr>
              <a:t>transaction bandwidth</a:t>
            </a:r>
            <a:r>
              <a:rPr lang="en-US" sz="1600" dirty="0" smtClean="0"/>
              <a:t> controlled by the </a:t>
            </a:r>
            <a:r>
              <a:rPr lang="en-US" sz="1600" b="1" dirty="0" smtClean="0">
                <a:solidFill>
                  <a:srgbClr val="0070C0"/>
                </a:solidFill>
              </a:rPr>
              <a:t>throttle</a:t>
            </a:r>
            <a:r>
              <a:rPr lang="en-US" sz="1600" dirty="0" smtClean="0"/>
              <a:t>. </a:t>
            </a:r>
            <a:r>
              <a:rPr lang="en-US" sz="1600" b="1" dirty="0" smtClean="0">
                <a:solidFill>
                  <a:srgbClr val="0070C0"/>
                </a:solidFill>
              </a:rPr>
              <a:t>One throttle allow one transaction per second</a:t>
            </a:r>
            <a:r>
              <a:rPr lang="en-US" sz="1600" dirty="0" smtClean="0"/>
              <a:t>. </a:t>
            </a:r>
          </a:p>
          <a:p>
            <a:endParaRPr lang="en-US" sz="1600" dirty="0" smtClean="0"/>
          </a:p>
          <a:p>
            <a:r>
              <a:rPr lang="en-US" sz="1600" b="1" dirty="0" smtClean="0"/>
              <a:t>Example</a:t>
            </a:r>
            <a:r>
              <a:rPr lang="en-US" sz="1600" dirty="0" smtClean="0"/>
              <a:t>: A market maker is managing 100 warrants concurrently and has 100 throttles. It requires 2.5 seconds to completely adjust all the orders and which create </a:t>
            </a:r>
            <a:r>
              <a:rPr lang="en-US" sz="1600" dirty="0"/>
              <a:t>a </a:t>
            </a:r>
            <a:r>
              <a:rPr lang="en-US" sz="1600" b="1" dirty="0">
                <a:solidFill>
                  <a:srgbClr val="0070C0"/>
                </a:solidFill>
              </a:rPr>
              <a:t>temporary </a:t>
            </a:r>
            <a:r>
              <a:rPr lang="en-US" sz="1600" b="1" dirty="0" err="1" smtClean="0">
                <a:solidFill>
                  <a:srgbClr val="0070C0"/>
                </a:solidFill>
              </a:rPr>
              <a:t>mis</a:t>
            </a:r>
            <a:r>
              <a:rPr lang="en-US" sz="1600" b="1" dirty="0" smtClean="0">
                <a:solidFill>
                  <a:srgbClr val="0070C0"/>
                </a:solidFill>
              </a:rPr>
              <a:t>-pricing for arbitragers to exploit</a:t>
            </a:r>
            <a:r>
              <a:rPr lang="en-US" sz="1600" dirty="0" smtClean="0"/>
              <a:t>.</a:t>
            </a:r>
          </a:p>
          <a:p>
            <a:endParaRPr lang="en-US" sz="1600" dirty="0" smtClean="0"/>
          </a:p>
          <a:p>
            <a:pPr lvl="1"/>
            <a:r>
              <a:rPr lang="en-US" sz="1600" dirty="0" smtClean="0"/>
              <a:t>100 </a:t>
            </a:r>
            <a:r>
              <a:rPr lang="en-US" sz="1600" dirty="0"/>
              <a:t>warrants x 2 (</a:t>
            </a:r>
            <a:r>
              <a:rPr lang="en-US" sz="1600" dirty="0" smtClean="0"/>
              <a:t>bid and ask queue) + 50 hedging related </a:t>
            </a:r>
          </a:p>
          <a:p>
            <a:pPr lvl="1"/>
            <a:r>
              <a:rPr lang="en-US" sz="1600" dirty="0"/>
              <a:t>	</a:t>
            </a:r>
            <a:r>
              <a:rPr lang="en-US" sz="1600" dirty="0" smtClean="0"/>
              <a:t>= 250 </a:t>
            </a:r>
            <a:r>
              <a:rPr lang="en-US" sz="1600" dirty="0"/>
              <a:t>orders to </a:t>
            </a:r>
            <a:r>
              <a:rPr lang="en-US" sz="1600" dirty="0" smtClean="0"/>
              <a:t>amend </a:t>
            </a:r>
            <a:r>
              <a:rPr lang="en-US" sz="1600" dirty="0" smtClean="0">
                <a:sym typeface="Wingdings" panose="05000000000000000000" pitchFamily="2" charset="2"/>
              </a:rPr>
              <a:t> 2.5 seconds </a:t>
            </a:r>
            <a:endParaRPr lang="en-US" sz="1600" dirty="0"/>
          </a:p>
        </p:txBody>
      </p:sp>
    </p:spTree>
    <p:extLst>
      <p:ext uri="{BB962C8B-B14F-4D97-AF65-F5344CB8AC3E}">
        <p14:creationId xmlns:p14="http://schemas.microsoft.com/office/powerpoint/2010/main" val="33311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t>
            </a:r>
            <a:r>
              <a:rPr lang="en-US" dirty="0" smtClean="0"/>
              <a:t>Venue Arbitrage</a:t>
            </a:r>
            <a:endParaRPr lang="en-US" dirty="0"/>
          </a:p>
        </p:txBody>
      </p:sp>
      <p:sp>
        <p:nvSpPr>
          <p:cNvPr id="2" name="TextBox 1"/>
          <p:cNvSpPr txBox="1"/>
          <p:nvPr/>
        </p:nvSpPr>
        <p:spPr>
          <a:xfrm>
            <a:off x="395536" y="1700808"/>
            <a:ext cx="7560840" cy="830997"/>
          </a:xfrm>
          <a:prstGeom prst="rect">
            <a:avLst/>
          </a:prstGeom>
          <a:noFill/>
        </p:spPr>
        <p:txBody>
          <a:bodyPr wrap="square" rtlCol="0">
            <a:spAutoFit/>
          </a:bodyPr>
          <a:lstStyle/>
          <a:p>
            <a:r>
              <a:rPr lang="en-US" sz="1600" b="1" u="sng" dirty="0" smtClean="0">
                <a:solidFill>
                  <a:srgbClr val="0070C0"/>
                </a:solidFill>
              </a:rPr>
              <a:t>Venue</a:t>
            </a:r>
            <a:r>
              <a:rPr lang="en-US" sz="1600" b="1" u="sng" dirty="0" smtClean="0"/>
              <a:t> </a:t>
            </a:r>
            <a:r>
              <a:rPr lang="en-US" sz="1600" b="1" u="sng" dirty="0"/>
              <a:t>Arbitrage</a:t>
            </a:r>
            <a:endParaRPr lang="en-US" sz="1600" u="sng" dirty="0"/>
          </a:p>
          <a:p>
            <a:r>
              <a:rPr lang="en-US" sz="1600" dirty="0" smtClean="0"/>
              <a:t>It </a:t>
            </a:r>
            <a:r>
              <a:rPr lang="en-US" sz="1600" dirty="0"/>
              <a:t>is </a:t>
            </a:r>
            <a:r>
              <a:rPr lang="en-US" sz="1600" b="1" dirty="0">
                <a:solidFill>
                  <a:srgbClr val="0070C0"/>
                </a:solidFill>
              </a:rPr>
              <a:t>popular in US (not in HK) because US has many different trading venues</a:t>
            </a:r>
            <a:r>
              <a:rPr lang="en-US" sz="1600" dirty="0"/>
              <a:t> (ECN - Electronic Communication Network)</a:t>
            </a:r>
          </a:p>
        </p:txBody>
      </p:sp>
      <p:graphicFrame>
        <p:nvGraphicFramePr>
          <p:cNvPr id="4" name="Table 3"/>
          <p:cNvGraphicFramePr>
            <a:graphicFrameLocks noGrp="1"/>
          </p:cNvGraphicFramePr>
          <p:nvPr>
            <p:extLst>
              <p:ext uri="{D42A27DB-BD31-4B8C-83A1-F6EECF244321}">
                <p14:modId xmlns:p14="http://schemas.microsoft.com/office/powerpoint/2010/main" val="723346164"/>
              </p:ext>
            </p:extLst>
          </p:nvPr>
        </p:nvGraphicFramePr>
        <p:xfrm>
          <a:off x="847057" y="2636912"/>
          <a:ext cx="4752528" cy="1112520"/>
        </p:xfrm>
        <a:graphic>
          <a:graphicData uri="http://schemas.openxmlformats.org/drawingml/2006/table">
            <a:tbl>
              <a:tblPr firstRow="1" bandRow="1">
                <a:tableStyleId>{5C22544A-7EE6-4342-B048-85BDC9FD1C3A}</a:tableStyleId>
              </a:tblPr>
              <a:tblGrid>
                <a:gridCol w="1188132">
                  <a:extLst>
                    <a:ext uri="{9D8B030D-6E8A-4147-A177-3AD203B41FA5}">
                      <a16:colId xmlns:a16="http://schemas.microsoft.com/office/drawing/2014/main" val="1741397954"/>
                    </a:ext>
                  </a:extLst>
                </a:gridCol>
                <a:gridCol w="1116124">
                  <a:extLst>
                    <a:ext uri="{9D8B030D-6E8A-4147-A177-3AD203B41FA5}">
                      <a16:colId xmlns:a16="http://schemas.microsoft.com/office/drawing/2014/main" val="2021323211"/>
                    </a:ext>
                  </a:extLst>
                </a:gridCol>
                <a:gridCol w="1224136">
                  <a:extLst>
                    <a:ext uri="{9D8B030D-6E8A-4147-A177-3AD203B41FA5}">
                      <a16:colId xmlns:a16="http://schemas.microsoft.com/office/drawing/2014/main" val="1756365951"/>
                    </a:ext>
                  </a:extLst>
                </a:gridCol>
                <a:gridCol w="1224136">
                  <a:extLst>
                    <a:ext uri="{9D8B030D-6E8A-4147-A177-3AD203B41FA5}">
                      <a16:colId xmlns:a16="http://schemas.microsoft.com/office/drawing/2014/main" val="2046068832"/>
                    </a:ext>
                  </a:extLst>
                </a:gridCol>
              </a:tblGrid>
              <a:tr h="370840">
                <a:tc>
                  <a:txBody>
                    <a:bodyPr/>
                    <a:lstStyle/>
                    <a:p>
                      <a:pPr algn="r"/>
                      <a:r>
                        <a:rPr lang="en-US" sz="1400" u="sng" baseline="0" dirty="0" smtClean="0"/>
                        <a:t>Size</a:t>
                      </a:r>
                      <a:endParaRPr lang="en-HK" sz="1400" u="sng" dirty="0"/>
                    </a:p>
                  </a:txBody>
                  <a:tcPr/>
                </a:tc>
                <a:tc>
                  <a:txBody>
                    <a:bodyPr/>
                    <a:lstStyle/>
                    <a:p>
                      <a:pPr algn="r"/>
                      <a:r>
                        <a:rPr lang="en-US" sz="1400" u="sng" dirty="0" smtClean="0"/>
                        <a:t>Bid</a:t>
                      </a:r>
                      <a:endParaRPr lang="en-HK" sz="1400" u="sng" dirty="0"/>
                    </a:p>
                  </a:txBody>
                  <a:tcPr/>
                </a:tc>
                <a:tc>
                  <a:txBody>
                    <a:bodyPr/>
                    <a:lstStyle/>
                    <a:p>
                      <a:pPr algn="r"/>
                      <a:r>
                        <a:rPr lang="en-US" sz="1400" u="sng" dirty="0" smtClean="0"/>
                        <a:t>Ask </a:t>
                      </a:r>
                      <a:endParaRPr lang="en-HK" sz="1400" u="sng" dirty="0"/>
                    </a:p>
                  </a:txBody>
                  <a:tcPr/>
                </a:tc>
                <a:tc>
                  <a:txBody>
                    <a:bodyPr/>
                    <a:lstStyle/>
                    <a:p>
                      <a:pPr algn="r"/>
                      <a:r>
                        <a:rPr lang="en-US" sz="1400" u="sng" dirty="0" smtClean="0"/>
                        <a:t>Size</a:t>
                      </a:r>
                      <a:endParaRPr lang="en-HK" sz="1400" u="sng" dirty="0"/>
                    </a:p>
                  </a:txBody>
                  <a:tcPr/>
                </a:tc>
                <a:extLst>
                  <a:ext uri="{0D108BD9-81ED-4DB2-BD59-A6C34878D82A}">
                    <a16:rowId xmlns:a16="http://schemas.microsoft.com/office/drawing/2014/main" val="216524097"/>
                  </a:ext>
                </a:extLst>
              </a:tr>
              <a:tr h="370840">
                <a:tc>
                  <a:txBody>
                    <a:bodyPr/>
                    <a:lstStyle/>
                    <a:p>
                      <a:pPr algn="r"/>
                      <a:r>
                        <a:rPr lang="en-US" sz="1400" dirty="0" smtClean="0"/>
                        <a:t>2000</a:t>
                      </a:r>
                      <a:endParaRPr lang="en-HK" sz="1400" dirty="0"/>
                    </a:p>
                  </a:txBody>
                  <a:tcPr/>
                </a:tc>
                <a:tc>
                  <a:txBody>
                    <a:bodyPr/>
                    <a:lstStyle/>
                    <a:p>
                      <a:pPr algn="r"/>
                      <a:r>
                        <a:rPr lang="en-US" sz="1400" dirty="0" smtClean="0"/>
                        <a:t>99</a:t>
                      </a:r>
                      <a:endParaRPr lang="en-HK" sz="1400" dirty="0"/>
                    </a:p>
                  </a:txBody>
                  <a:tcPr/>
                </a:tc>
                <a:tc>
                  <a:txBody>
                    <a:bodyPr/>
                    <a:lstStyle/>
                    <a:p>
                      <a:pPr algn="r"/>
                      <a:r>
                        <a:rPr lang="en-US" sz="1400" dirty="0" smtClean="0"/>
                        <a:t>101</a:t>
                      </a:r>
                      <a:endParaRPr lang="en-HK" sz="1400" dirty="0"/>
                    </a:p>
                  </a:txBody>
                  <a:tcPr/>
                </a:tc>
                <a:tc>
                  <a:txBody>
                    <a:bodyPr/>
                    <a:lstStyle/>
                    <a:p>
                      <a:pPr algn="r"/>
                      <a:r>
                        <a:rPr lang="en-US" sz="1400" dirty="0" smtClean="0"/>
                        <a:t>1000</a:t>
                      </a:r>
                      <a:endParaRPr lang="en-HK" sz="1400" dirty="0"/>
                    </a:p>
                  </a:txBody>
                  <a:tcPr/>
                </a:tc>
                <a:extLst>
                  <a:ext uri="{0D108BD9-81ED-4DB2-BD59-A6C34878D82A}">
                    <a16:rowId xmlns:a16="http://schemas.microsoft.com/office/drawing/2014/main" val="69910477"/>
                  </a:ext>
                </a:extLst>
              </a:tr>
              <a:tr h="370840">
                <a:tc>
                  <a:txBody>
                    <a:bodyPr/>
                    <a:lstStyle/>
                    <a:p>
                      <a:pPr algn="r"/>
                      <a:r>
                        <a:rPr lang="en-US" sz="1400" dirty="0" smtClean="0"/>
                        <a:t>2500</a:t>
                      </a:r>
                      <a:endParaRPr lang="en-HK" sz="1400" dirty="0"/>
                    </a:p>
                  </a:txBody>
                  <a:tcPr/>
                </a:tc>
                <a:tc>
                  <a:txBody>
                    <a:bodyPr/>
                    <a:lstStyle/>
                    <a:p>
                      <a:pPr algn="r"/>
                      <a:r>
                        <a:rPr lang="en-US" sz="1400" dirty="0" smtClean="0"/>
                        <a:t>98</a:t>
                      </a:r>
                      <a:endParaRPr lang="en-HK" sz="1400" dirty="0"/>
                    </a:p>
                  </a:txBody>
                  <a:tcPr/>
                </a:tc>
                <a:tc>
                  <a:txBody>
                    <a:bodyPr/>
                    <a:lstStyle/>
                    <a:p>
                      <a:pPr algn="r"/>
                      <a:r>
                        <a:rPr lang="en-US" sz="1400" dirty="0" smtClean="0"/>
                        <a:t>102</a:t>
                      </a:r>
                      <a:endParaRPr lang="en-HK" sz="1400" dirty="0"/>
                    </a:p>
                  </a:txBody>
                  <a:tcPr/>
                </a:tc>
                <a:tc>
                  <a:txBody>
                    <a:bodyPr/>
                    <a:lstStyle/>
                    <a:p>
                      <a:pPr algn="r"/>
                      <a:r>
                        <a:rPr lang="en-US" sz="1400" dirty="0" smtClean="0"/>
                        <a:t>1500</a:t>
                      </a:r>
                      <a:endParaRPr lang="en-HK" sz="1400" dirty="0"/>
                    </a:p>
                  </a:txBody>
                  <a:tcPr/>
                </a:tc>
                <a:extLst>
                  <a:ext uri="{0D108BD9-81ED-4DB2-BD59-A6C34878D82A}">
                    <a16:rowId xmlns:a16="http://schemas.microsoft.com/office/drawing/2014/main" val="65317613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6648076"/>
              </p:ext>
            </p:extLst>
          </p:nvPr>
        </p:nvGraphicFramePr>
        <p:xfrm>
          <a:off x="847057" y="3861048"/>
          <a:ext cx="4752528" cy="1112520"/>
        </p:xfrm>
        <a:graphic>
          <a:graphicData uri="http://schemas.openxmlformats.org/drawingml/2006/table">
            <a:tbl>
              <a:tblPr firstRow="1" bandRow="1">
                <a:tableStyleId>{5C22544A-7EE6-4342-B048-85BDC9FD1C3A}</a:tableStyleId>
              </a:tblPr>
              <a:tblGrid>
                <a:gridCol w="1188132">
                  <a:extLst>
                    <a:ext uri="{9D8B030D-6E8A-4147-A177-3AD203B41FA5}">
                      <a16:colId xmlns:a16="http://schemas.microsoft.com/office/drawing/2014/main" val="1741397954"/>
                    </a:ext>
                  </a:extLst>
                </a:gridCol>
                <a:gridCol w="1116124">
                  <a:extLst>
                    <a:ext uri="{9D8B030D-6E8A-4147-A177-3AD203B41FA5}">
                      <a16:colId xmlns:a16="http://schemas.microsoft.com/office/drawing/2014/main" val="2021323211"/>
                    </a:ext>
                  </a:extLst>
                </a:gridCol>
                <a:gridCol w="1224136">
                  <a:extLst>
                    <a:ext uri="{9D8B030D-6E8A-4147-A177-3AD203B41FA5}">
                      <a16:colId xmlns:a16="http://schemas.microsoft.com/office/drawing/2014/main" val="1756365951"/>
                    </a:ext>
                  </a:extLst>
                </a:gridCol>
                <a:gridCol w="1224136">
                  <a:extLst>
                    <a:ext uri="{9D8B030D-6E8A-4147-A177-3AD203B41FA5}">
                      <a16:colId xmlns:a16="http://schemas.microsoft.com/office/drawing/2014/main" val="2046068832"/>
                    </a:ext>
                  </a:extLst>
                </a:gridCol>
              </a:tblGrid>
              <a:tr h="370840">
                <a:tc>
                  <a:txBody>
                    <a:bodyPr/>
                    <a:lstStyle/>
                    <a:p>
                      <a:pPr algn="r"/>
                      <a:r>
                        <a:rPr lang="en-US" sz="1400" u="sng" baseline="0" dirty="0" smtClean="0"/>
                        <a:t>Size</a:t>
                      </a:r>
                      <a:endParaRPr lang="en-HK" sz="1400" u="sng" dirty="0"/>
                    </a:p>
                  </a:txBody>
                  <a:tcPr/>
                </a:tc>
                <a:tc>
                  <a:txBody>
                    <a:bodyPr/>
                    <a:lstStyle/>
                    <a:p>
                      <a:pPr algn="r"/>
                      <a:r>
                        <a:rPr lang="en-US" sz="1400" u="sng" dirty="0" smtClean="0"/>
                        <a:t>Bid</a:t>
                      </a:r>
                      <a:endParaRPr lang="en-HK" sz="1400" u="sng" dirty="0"/>
                    </a:p>
                  </a:txBody>
                  <a:tcPr/>
                </a:tc>
                <a:tc>
                  <a:txBody>
                    <a:bodyPr/>
                    <a:lstStyle/>
                    <a:p>
                      <a:pPr algn="r"/>
                      <a:r>
                        <a:rPr lang="en-US" sz="1400" u="sng" dirty="0" smtClean="0"/>
                        <a:t>Ask </a:t>
                      </a:r>
                      <a:endParaRPr lang="en-HK" sz="1400" u="sng" dirty="0"/>
                    </a:p>
                  </a:txBody>
                  <a:tcPr/>
                </a:tc>
                <a:tc>
                  <a:txBody>
                    <a:bodyPr/>
                    <a:lstStyle/>
                    <a:p>
                      <a:pPr algn="r"/>
                      <a:r>
                        <a:rPr lang="en-US" sz="1400" u="sng" dirty="0" smtClean="0"/>
                        <a:t>Size</a:t>
                      </a:r>
                      <a:endParaRPr lang="en-HK" sz="1400" u="sng" dirty="0"/>
                    </a:p>
                  </a:txBody>
                  <a:tcPr/>
                </a:tc>
                <a:extLst>
                  <a:ext uri="{0D108BD9-81ED-4DB2-BD59-A6C34878D82A}">
                    <a16:rowId xmlns:a16="http://schemas.microsoft.com/office/drawing/2014/main" val="216524097"/>
                  </a:ext>
                </a:extLst>
              </a:tr>
              <a:tr h="370840">
                <a:tc>
                  <a:txBody>
                    <a:bodyPr/>
                    <a:lstStyle/>
                    <a:p>
                      <a:pPr algn="r"/>
                      <a:r>
                        <a:rPr lang="en-US" sz="1400" dirty="0" smtClean="0"/>
                        <a:t>1000</a:t>
                      </a:r>
                      <a:endParaRPr lang="en-HK" sz="1400" dirty="0"/>
                    </a:p>
                  </a:txBody>
                  <a:tcPr/>
                </a:tc>
                <a:tc>
                  <a:txBody>
                    <a:bodyPr/>
                    <a:lstStyle/>
                    <a:p>
                      <a:pPr algn="r"/>
                      <a:r>
                        <a:rPr lang="en-US" sz="1400" dirty="0" smtClean="0"/>
                        <a:t>98</a:t>
                      </a:r>
                      <a:endParaRPr lang="en-HK" sz="1400" dirty="0"/>
                    </a:p>
                  </a:txBody>
                  <a:tcPr/>
                </a:tc>
                <a:tc>
                  <a:txBody>
                    <a:bodyPr/>
                    <a:lstStyle/>
                    <a:p>
                      <a:pPr algn="r"/>
                      <a:r>
                        <a:rPr lang="en-US" sz="1400" dirty="0" smtClean="0"/>
                        <a:t>105</a:t>
                      </a:r>
                      <a:endParaRPr lang="en-HK" sz="1400" dirty="0"/>
                    </a:p>
                  </a:txBody>
                  <a:tcPr/>
                </a:tc>
                <a:tc>
                  <a:txBody>
                    <a:bodyPr/>
                    <a:lstStyle/>
                    <a:p>
                      <a:pPr algn="r"/>
                      <a:r>
                        <a:rPr lang="en-US" sz="1400" dirty="0" smtClean="0"/>
                        <a:t>3000</a:t>
                      </a:r>
                      <a:endParaRPr lang="en-HK" sz="1400" dirty="0"/>
                    </a:p>
                  </a:txBody>
                  <a:tcPr/>
                </a:tc>
                <a:extLst>
                  <a:ext uri="{0D108BD9-81ED-4DB2-BD59-A6C34878D82A}">
                    <a16:rowId xmlns:a16="http://schemas.microsoft.com/office/drawing/2014/main" val="69910477"/>
                  </a:ext>
                </a:extLst>
              </a:tr>
              <a:tr h="370840">
                <a:tc>
                  <a:txBody>
                    <a:bodyPr/>
                    <a:lstStyle/>
                    <a:p>
                      <a:pPr algn="r"/>
                      <a:r>
                        <a:rPr lang="en-US" sz="1400" dirty="0" smtClean="0"/>
                        <a:t>1500</a:t>
                      </a:r>
                      <a:endParaRPr lang="en-HK" sz="1400" dirty="0"/>
                    </a:p>
                  </a:txBody>
                  <a:tcPr/>
                </a:tc>
                <a:tc>
                  <a:txBody>
                    <a:bodyPr/>
                    <a:lstStyle/>
                    <a:p>
                      <a:pPr algn="r"/>
                      <a:r>
                        <a:rPr lang="en-US" sz="1400" dirty="0" smtClean="0"/>
                        <a:t>97</a:t>
                      </a:r>
                      <a:endParaRPr lang="en-HK" sz="1400" dirty="0"/>
                    </a:p>
                  </a:txBody>
                  <a:tcPr/>
                </a:tc>
                <a:tc>
                  <a:txBody>
                    <a:bodyPr/>
                    <a:lstStyle/>
                    <a:p>
                      <a:pPr algn="r"/>
                      <a:r>
                        <a:rPr lang="en-US" sz="1400" dirty="0" smtClean="0"/>
                        <a:t>106</a:t>
                      </a:r>
                      <a:endParaRPr lang="en-HK" sz="1400" dirty="0"/>
                    </a:p>
                  </a:txBody>
                  <a:tcPr/>
                </a:tc>
                <a:tc>
                  <a:txBody>
                    <a:bodyPr/>
                    <a:lstStyle/>
                    <a:p>
                      <a:pPr algn="r"/>
                      <a:r>
                        <a:rPr lang="en-US" sz="1400" dirty="0" smtClean="0"/>
                        <a:t>1500</a:t>
                      </a:r>
                      <a:endParaRPr lang="en-HK" sz="1400" dirty="0"/>
                    </a:p>
                  </a:txBody>
                  <a:tcPr/>
                </a:tc>
                <a:extLst>
                  <a:ext uri="{0D108BD9-81ED-4DB2-BD59-A6C34878D82A}">
                    <a16:rowId xmlns:a16="http://schemas.microsoft.com/office/drawing/2014/main" val="65317613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4257657"/>
              </p:ext>
            </p:extLst>
          </p:nvPr>
        </p:nvGraphicFramePr>
        <p:xfrm>
          <a:off x="847057" y="5055772"/>
          <a:ext cx="4752528" cy="1112520"/>
        </p:xfrm>
        <a:graphic>
          <a:graphicData uri="http://schemas.openxmlformats.org/drawingml/2006/table">
            <a:tbl>
              <a:tblPr firstRow="1" bandRow="1">
                <a:tableStyleId>{5C22544A-7EE6-4342-B048-85BDC9FD1C3A}</a:tableStyleId>
              </a:tblPr>
              <a:tblGrid>
                <a:gridCol w="1188132">
                  <a:extLst>
                    <a:ext uri="{9D8B030D-6E8A-4147-A177-3AD203B41FA5}">
                      <a16:colId xmlns:a16="http://schemas.microsoft.com/office/drawing/2014/main" val="1741397954"/>
                    </a:ext>
                  </a:extLst>
                </a:gridCol>
                <a:gridCol w="1116124">
                  <a:extLst>
                    <a:ext uri="{9D8B030D-6E8A-4147-A177-3AD203B41FA5}">
                      <a16:colId xmlns:a16="http://schemas.microsoft.com/office/drawing/2014/main" val="2021323211"/>
                    </a:ext>
                  </a:extLst>
                </a:gridCol>
                <a:gridCol w="1224136">
                  <a:extLst>
                    <a:ext uri="{9D8B030D-6E8A-4147-A177-3AD203B41FA5}">
                      <a16:colId xmlns:a16="http://schemas.microsoft.com/office/drawing/2014/main" val="1756365951"/>
                    </a:ext>
                  </a:extLst>
                </a:gridCol>
                <a:gridCol w="1224136">
                  <a:extLst>
                    <a:ext uri="{9D8B030D-6E8A-4147-A177-3AD203B41FA5}">
                      <a16:colId xmlns:a16="http://schemas.microsoft.com/office/drawing/2014/main" val="2046068832"/>
                    </a:ext>
                  </a:extLst>
                </a:gridCol>
              </a:tblGrid>
              <a:tr h="370840">
                <a:tc>
                  <a:txBody>
                    <a:bodyPr/>
                    <a:lstStyle/>
                    <a:p>
                      <a:pPr algn="r"/>
                      <a:r>
                        <a:rPr lang="en-US" sz="1400" u="sng" baseline="0" dirty="0" smtClean="0"/>
                        <a:t>Size</a:t>
                      </a:r>
                      <a:endParaRPr lang="en-HK" sz="1400" u="sng" dirty="0"/>
                    </a:p>
                  </a:txBody>
                  <a:tcPr/>
                </a:tc>
                <a:tc>
                  <a:txBody>
                    <a:bodyPr/>
                    <a:lstStyle/>
                    <a:p>
                      <a:pPr algn="r"/>
                      <a:r>
                        <a:rPr lang="en-US" sz="1400" u="sng" dirty="0" smtClean="0"/>
                        <a:t>Bid</a:t>
                      </a:r>
                      <a:endParaRPr lang="en-HK" sz="1400" u="sng" dirty="0"/>
                    </a:p>
                  </a:txBody>
                  <a:tcPr/>
                </a:tc>
                <a:tc>
                  <a:txBody>
                    <a:bodyPr/>
                    <a:lstStyle/>
                    <a:p>
                      <a:pPr algn="r"/>
                      <a:r>
                        <a:rPr lang="en-US" sz="1400" u="sng" dirty="0" smtClean="0"/>
                        <a:t>Ask </a:t>
                      </a:r>
                      <a:endParaRPr lang="en-HK" sz="1400" u="sng" dirty="0"/>
                    </a:p>
                  </a:txBody>
                  <a:tcPr/>
                </a:tc>
                <a:tc>
                  <a:txBody>
                    <a:bodyPr/>
                    <a:lstStyle/>
                    <a:p>
                      <a:pPr algn="r"/>
                      <a:r>
                        <a:rPr lang="en-US" sz="1400" u="sng" dirty="0" smtClean="0"/>
                        <a:t>Size</a:t>
                      </a:r>
                      <a:endParaRPr lang="en-HK" sz="1400" u="sng" dirty="0"/>
                    </a:p>
                  </a:txBody>
                  <a:tcPr/>
                </a:tc>
                <a:extLst>
                  <a:ext uri="{0D108BD9-81ED-4DB2-BD59-A6C34878D82A}">
                    <a16:rowId xmlns:a16="http://schemas.microsoft.com/office/drawing/2014/main" val="216524097"/>
                  </a:ext>
                </a:extLst>
              </a:tr>
              <a:tr h="370840">
                <a:tc>
                  <a:txBody>
                    <a:bodyPr/>
                    <a:lstStyle/>
                    <a:p>
                      <a:pPr algn="r"/>
                      <a:r>
                        <a:rPr lang="en-US" sz="1400" dirty="0" smtClean="0"/>
                        <a:t>3000</a:t>
                      </a:r>
                      <a:endParaRPr lang="en-HK" sz="1400" dirty="0"/>
                    </a:p>
                  </a:txBody>
                  <a:tcPr/>
                </a:tc>
                <a:tc>
                  <a:txBody>
                    <a:bodyPr/>
                    <a:lstStyle/>
                    <a:p>
                      <a:pPr algn="r"/>
                      <a:r>
                        <a:rPr lang="en-US" sz="1400" dirty="0" smtClean="0"/>
                        <a:t>97</a:t>
                      </a:r>
                      <a:endParaRPr lang="en-HK" sz="1400" dirty="0"/>
                    </a:p>
                  </a:txBody>
                  <a:tcPr/>
                </a:tc>
                <a:tc>
                  <a:txBody>
                    <a:bodyPr/>
                    <a:lstStyle/>
                    <a:p>
                      <a:pPr algn="r"/>
                      <a:r>
                        <a:rPr lang="en-US" sz="1400" dirty="0" smtClean="0"/>
                        <a:t>98</a:t>
                      </a:r>
                      <a:endParaRPr lang="en-HK" sz="1400" dirty="0"/>
                    </a:p>
                  </a:txBody>
                  <a:tcPr/>
                </a:tc>
                <a:tc>
                  <a:txBody>
                    <a:bodyPr/>
                    <a:lstStyle/>
                    <a:p>
                      <a:pPr algn="r"/>
                      <a:r>
                        <a:rPr lang="en-US" sz="1400" dirty="0" smtClean="0"/>
                        <a:t>4000</a:t>
                      </a:r>
                      <a:endParaRPr lang="en-HK" sz="1400" dirty="0"/>
                    </a:p>
                  </a:txBody>
                  <a:tcPr/>
                </a:tc>
                <a:extLst>
                  <a:ext uri="{0D108BD9-81ED-4DB2-BD59-A6C34878D82A}">
                    <a16:rowId xmlns:a16="http://schemas.microsoft.com/office/drawing/2014/main" val="69910477"/>
                  </a:ext>
                </a:extLst>
              </a:tr>
              <a:tr h="370840">
                <a:tc>
                  <a:txBody>
                    <a:bodyPr/>
                    <a:lstStyle/>
                    <a:p>
                      <a:pPr algn="r"/>
                      <a:r>
                        <a:rPr lang="en-US" sz="1400" dirty="0" smtClean="0"/>
                        <a:t>500</a:t>
                      </a:r>
                      <a:endParaRPr lang="en-HK" sz="1400" dirty="0"/>
                    </a:p>
                  </a:txBody>
                  <a:tcPr/>
                </a:tc>
                <a:tc>
                  <a:txBody>
                    <a:bodyPr/>
                    <a:lstStyle/>
                    <a:p>
                      <a:pPr algn="r"/>
                      <a:r>
                        <a:rPr lang="en-US" sz="1400" dirty="0" smtClean="0"/>
                        <a:t>96</a:t>
                      </a:r>
                      <a:endParaRPr lang="en-HK" sz="1400" dirty="0"/>
                    </a:p>
                  </a:txBody>
                  <a:tcPr/>
                </a:tc>
                <a:tc>
                  <a:txBody>
                    <a:bodyPr/>
                    <a:lstStyle/>
                    <a:p>
                      <a:pPr algn="r"/>
                      <a:r>
                        <a:rPr lang="en-US" sz="1400" dirty="0" smtClean="0"/>
                        <a:t>99</a:t>
                      </a:r>
                      <a:endParaRPr lang="en-HK" sz="1400" dirty="0"/>
                    </a:p>
                  </a:txBody>
                  <a:tcPr/>
                </a:tc>
                <a:tc>
                  <a:txBody>
                    <a:bodyPr/>
                    <a:lstStyle/>
                    <a:p>
                      <a:pPr algn="r"/>
                      <a:r>
                        <a:rPr lang="en-US" sz="1400" dirty="0" smtClean="0"/>
                        <a:t>1500</a:t>
                      </a:r>
                      <a:endParaRPr lang="en-HK" sz="1400" dirty="0"/>
                    </a:p>
                  </a:txBody>
                  <a:tcPr/>
                </a:tc>
                <a:extLst>
                  <a:ext uri="{0D108BD9-81ED-4DB2-BD59-A6C34878D82A}">
                    <a16:rowId xmlns:a16="http://schemas.microsoft.com/office/drawing/2014/main" val="653176134"/>
                  </a:ext>
                </a:extLst>
              </a:tr>
            </a:tbl>
          </a:graphicData>
        </a:graphic>
      </p:graphicFrame>
      <p:sp>
        <p:nvSpPr>
          <p:cNvPr id="6" name="TextBox 5"/>
          <p:cNvSpPr txBox="1"/>
          <p:nvPr/>
        </p:nvSpPr>
        <p:spPr>
          <a:xfrm>
            <a:off x="270993" y="3183359"/>
            <a:ext cx="389850" cy="461665"/>
          </a:xfrm>
          <a:prstGeom prst="rect">
            <a:avLst/>
          </a:prstGeom>
          <a:noFill/>
        </p:spPr>
        <p:txBody>
          <a:bodyPr wrap="none" rtlCol="0">
            <a:spAutoFit/>
          </a:bodyPr>
          <a:lstStyle/>
          <a:p>
            <a:r>
              <a:rPr lang="en-US" dirty="0" smtClean="0"/>
              <a:t>A</a:t>
            </a:r>
            <a:endParaRPr lang="en-HK" dirty="0"/>
          </a:p>
        </p:txBody>
      </p:sp>
      <p:sp>
        <p:nvSpPr>
          <p:cNvPr id="10" name="TextBox 9"/>
          <p:cNvSpPr txBox="1"/>
          <p:nvPr/>
        </p:nvSpPr>
        <p:spPr>
          <a:xfrm>
            <a:off x="270993" y="4365104"/>
            <a:ext cx="389850" cy="461665"/>
          </a:xfrm>
          <a:prstGeom prst="rect">
            <a:avLst/>
          </a:prstGeom>
          <a:noFill/>
        </p:spPr>
        <p:txBody>
          <a:bodyPr wrap="none" rtlCol="0">
            <a:spAutoFit/>
          </a:bodyPr>
          <a:lstStyle/>
          <a:p>
            <a:r>
              <a:rPr lang="en-US" dirty="0" smtClean="0"/>
              <a:t>B</a:t>
            </a:r>
            <a:endParaRPr lang="en-HK" dirty="0"/>
          </a:p>
        </p:txBody>
      </p:sp>
      <p:sp>
        <p:nvSpPr>
          <p:cNvPr id="11" name="TextBox 10"/>
          <p:cNvSpPr txBox="1"/>
          <p:nvPr/>
        </p:nvSpPr>
        <p:spPr>
          <a:xfrm>
            <a:off x="251520" y="5546849"/>
            <a:ext cx="407484" cy="461665"/>
          </a:xfrm>
          <a:prstGeom prst="rect">
            <a:avLst/>
          </a:prstGeom>
          <a:noFill/>
        </p:spPr>
        <p:txBody>
          <a:bodyPr wrap="none" rtlCol="0">
            <a:spAutoFit/>
          </a:bodyPr>
          <a:lstStyle/>
          <a:p>
            <a:r>
              <a:rPr lang="en-US" dirty="0" smtClean="0"/>
              <a:t>C</a:t>
            </a:r>
            <a:endParaRPr lang="en-HK" dirty="0"/>
          </a:p>
        </p:txBody>
      </p:sp>
      <p:sp>
        <p:nvSpPr>
          <p:cNvPr id="9" name="TextBox 8"/>
          <p:cNvSpPr txBox="1"/>
          <p:nvPr/>
        </p:nvSpPr>
        <p:spPr>
          <a:xfrm>
            <a:off x="5785799" y="3089593"/>
            <a:ext cx="2494594" cy="461665"/>
          </a:xfrm>
          <a:prstGeom prst="rect">
            <a:avLst/>
          </a:prstGeom>
          <a:noFill/>
        </p:spPr>
        <p:txBody>
          <a:bodyPr wrap="none" rtlCol="0">
            <a:spAutoFit/>
          </a:bodyPr>
          <a:lstStyle/>
          <a:p>
            <a:r>
              <a:rPr lang="en-US" dirty="0" smtClean="0"/>
              <a:t>What to do now?</a:t>
            </a:r>
            <a:endParaRPr lang="en-HK" dirty="0"/>
          </a:p>
        </p:txBody>
      </p:sp>
      <p:sp>
        <p:nvSpPr>
          <p:cNvPr id="12" name="TextBox 11"/>
          <p:cNvSpPr txBox="1"/>
          <p:nvPr/>
        </p:nvSpPr>
        <p:spPr>
          <a:xfrm>
            <a:off x="5724128" y="3861048"/>
            <a:ext cx="3320140" cy="830997"/>
          </a:xfrm>
          <a:prstGeom prst="rect">
            <a:avLst/>
          </a:prstGeom>
          <a:noFill/>
        </p:spPr>
        <p:txBody>
          <a:bodyPr wrap="none" rtlCol="0">
            <a:spAutoFit/>
          </a:bodyPr>
          <a:lstStyle/>
          <a:p>
            <a:r>
              <a:rPr lang="en-US" dirty="0" smtClean="0"/>
              <a:t>Buy 2000 from C @ 98</a:t>
            </a:r>
          </a:p>
          <a:p>
            <a:r>
              <a:rPr lang="en-US" dirty="0" smtClean="0"/>
              <a:t>Sell 2000 to A @ 99</a:t>
            </a:r>
            <a:endParaRPr lang="en-HK" dirty="0"/>
          </a:p>
        </p:txBody>
      </p:sp>
    </p:spTree>
    <p:extLst>
      <p:ext uri="{BB962C8B-B14F-4D97-AF65-F5344CB8AC3E}">
        <p14:creationId xmlns:p14="http://schemas.microsoft.com/office/powerpoint/2010/main" val="28338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a:t>
            </a:r>
            <a:r>
              <a:rPr lang="en-US" dirty="0" smtClean="0"/>
              <a:t>Venue Arbitrage</a:t>
            </a:r>
            <a:endParaRPr lang="en-US" dirty="0"/>
          </a:p>
        </p:txBody>
      </p:sp>
      <p:pic>
        <p:nvPicPr>
          <p:cNvPr id="4" name="Picture 3"/>
          <p:cNvPicPr>
            <a:picLocks noChangeAspect="1"/>
          </p:cNvPicPr>
          <p:nvPr/>
        </p:nvPicPr>
        <p:blipFill>
          <a:blip r:embed="rId2"/>
          <a:stretch>
            <a:fillRect/>
          </a:stretch>
        </p:blipFill>
        <p:spPr>
          <a:xfrm>
            <a:off x="1809949" y="1739002"/>
            <a:ext cx="5307404" cy="3734528"/>
          </a:xfrm>
          <a:prstGeom prst="rect">
            <a:avLst/>
          </a:prstGeom>
        </p:spPr>
      </p:pic>
      <p:sp>
        <p:nvSpPr>
          <p:cNvPr id="6" name="TextBox 5"/>
          <p:cNvSpPr txBox="1"/>
          <p:nvPr/>
        </p:nvSpPr>
        <p:spPr>
          <a:xfrm>
            <a:off x="467544" y="5507344"/>
            <a:ext cx="8280920" cy="830997"/>
          </a:xfrm>
          <a:prstGeom prst="rect">
            <a:avLst/>
          </a:prstGeom>
          <a:noFill/>
        </p:spPr>
        <p:txBody>
          <a:bodyPr wrap="square" rtlCol="0">
            <a:spAutoFit/>
          </a:bodyPr>
          <a:lstStyle/>
          <a:p>
            <a:r>
              <a:rPr lang="en-US" altLang="zh-TW" dirty="0" smtClean="0"/>
              <a:t>1 </a:t>
            </a:r>
            <a:r>
              <a:rPr lang="en-US" altLang="zh-TW" dirty="0" smtClean="0"/>
              <a:t>millisecond </a:t>
            </a:r>
            <a:r>
              <a:rPr lang="en-US" altLang="zh-TW" dirty="0" smtClean="0"/>
              <a:t>is enough to go to hell and back to the world</a:t>
            </a:r>
            <a:br>
              <a:rPr lang="en-US" altLang="zh-TW" dirty="0" smtClean="0"/>
            </a:br>
            <a:r>
              <a:rPr lang="en-US" altLang="zh-TW" dirty="0" smtClean="0"/>
              <a:t>1 </a:t>
            </a:r>
            <a:r>
              <a:rPr lang="zh-TW" altLang="en-US" dirty="0"/>
              <a:t>毫秒</a:t>
            </a:r>
            <a:r>
              <a:rPr lang="en-US" altLang="zh-TW" dirty="0" smtClean="0"/>
              <a:t> </a:t>
            </a:r>
            <a:r>
              <a:rPr lang="zh-TW" altLang="en-US" dirty="0"/>
              <a:t>大概也夠我</a:t>
            </a:r>
            <a:r>
              <a:rPr lang="en-US" altLang="zh-TW" dirty="0"/>
              <a:t>,</a:t>
            </a:r>
            <a:r>
              <a:rPr lang="zh-TW" altLang="en-US" dirty="0"/>
              <a:t>送我來回地獄又折返人間</a:t>
            </a:r>
            <a:endParaRPr lang="en-HK" dirty="0"/>
          </a:p>
        </p:txBody>
      </p:sp>
      <p:sp>
        <p:nvSpPr>
          <p:cNvPr id="10" name="TextBox 9"/>
          <p:cNvSpPr txBox="1"/>
          <p:nvPr/>
        </p:nvSpPr>
        <p:spPr>
          <a:xfrm>
            <a:off x="1978382" y="1772816"/>
            <a:ext cx="5138971" cy="523220"/>
          </a:xfrm>
          <a:prstGeom prst="rect">
            <a:avLst/>
          </a:prstGeom>
          <a:noFill/>
        </p:spPr>
        <p:txBody>
          <a:bodyPr wrap="none" rtlCol="0">
            <a:spAutoFit/>
          </a:bodyPr>
          <a:lstStyle/>
          <a:p>
            <a:r>
              <a:rPr lang="en-US" sz="2800" b="1" dirty="0" smtClean="0">
                <a:solidFill>
                  <a:schemeClr val="bg1"/>
                </a:solidFill>
              </a:rPr>
              <a:t>HFT (High Frequency Trader)</a:t>
            </a:r>
            <a:endParaRPr lang="en-HK" sz="2800" b="1" dirty="0">
              <a:solidFill>
                <a:schemeClr val="bg1"/>
              </a:solidFill>
            </a:endParaRPr>
          </a:p>
        </p:txBody>
      </p:sp>
    </p:spTree>
    <p:extLst>
      <p:ext uri="{BB962C8B-B14F-4D97-AF65-F5344CB8AC3E}">
        <p14:creationId xmlns:p14="http://schemas.microsoft.com/office/powerpoint/2010/main" val="2022909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For extreme speed and low latency, it requires </a:t>
            </a:r>
            <a:r>
              <a:rPr lang="en-US" sz="1800" b="1" dirty="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140</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67544" y="2553866"/>
            <a:ext cx="5472608" cy="3539430"/>
          </a:xfrm>
          <a:prstGeom prst="rect">
            <a:avLst/>
          </a:prstGeom>
          <a:noFill/>
        </p:spPr>
        <p:txBody>
          <a:bodyPr wrap="square" rtlCol="0">
            <a:spAutoFit/>
          </a:bodyPr>
          <a:lstStyle/>
          <a:p>
            <a:r>
              <a:rPr lang="en-US" sz="1600" b="1" u="sng" dirty="0"/>
              <a:t>Co-location</a:t>
            </a:r>
            <a:r>
              <a:rPr lang="en-US" sz="1600" u="sng" dirty="0"/>
              <a:t> </a:t>
            </a:r>
          </a:p>
          <a:p>
            <a:r>
              <a:rPr lang="en-US" sz="1600" dirty="0"/>
              <a:t>Host 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a:t> increase the speed of </a:t>
            </a:r>
            <a:r>
              <a:rPr lang="en-US" sz="1600" b="1" dirty="0">
                <a:solidFill>
                  <a:srgbClr val="0070C0"/>
                </a:solidFill>
              </a:rPr>
              <a:t>transactions</a:t>
            </a:r>
          </a:p>
          <a:p>
            <a:pPr lvl="1">
              <a:buFont typeface="Arial" panose="020B0604020202020204" pitchFamily="34" charset="0"/>
              <a:buChar char="•"/>
            </a:pPr>
            <a:r>
              <a:rPr lang="en-US" sz="1600" dirty="0">
                <a:hlinkClick r:id="rId4"/>
              </a:rPr>
              <a:t> HKEx Data Centre and Hosting Services</a:t>
            </a:r>
            <a:endParaRPr lang="en-US" sz="1600" dirty="0"/>
          </a:p>
          <a:p>
            <a:pPr lvl="1">
              <a:buFont typeface="Arial" panose="020B0604020202020204" pitchFamily="34" charset="0"/>
              <a:buChar char="•"/>
            </a:pPr>
            <a:r>
              <a:rPr lang="en-US" sz="1600" dirty="0"/>
              <a:t> </a:t>
            </a:r>
            <a:r>
              <a:rPr lang="en-US" sz="1600" dirty="0">
                <a:hlinkClick r:id="rId5"/>
              </a:rPr>
              <a:t>The secret world of microwave networks</a:t>
            </a: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a:t>FPGA </a:t>
            </a:r>
            <a:r>
              <a:rPr lang="en-US" sz="1600" b="1" u="sng" dirty="0">
                <a:solidFill>
                  <a:srgbClr val="292934"/>
                </a:solidFill>
              </a:rPr>
              <a:t>(Field-Programmable Gate Array)</a:t>
            </a:r>
            <a:endParaRPr lang="en-US" sz="1600" b="1" u="sng" dirty="0">
              <a:solidFill>
                <a:srgbClr val="0070C0"/>
              </a:solidFill>
            </a:endParaRPr>
          </a:p>
          <a:p>
            <a:r>
              <a:rPr lang="en-US" sz="1600" dirty="0">
                <a:solidFill>
                  <a:srgbClr val="292934"/>
                </a:solidFill>
              </a:rPr>
              <a:t>Program the trading logic directly in the FPGA hardware </a:t>
            </a:r>
          </a:p>
          <a:p>
            <a:r>
              <a:rPr lang="en-US" sz="1600" dirty="0">
                <a:solidFill>
                  <a:srgbClr val="292934"/>
                </a:solidFill>
                <a:hlinkClick r:id="rId6"/>
              </a:rPr>
              <a:t>In Pursuit of Ultra-Low Latency: FPGA in High-Frequency Trading</a:t>
            </a:r>
            <a:endParaRPr lang="en-US" sz="1600" dirty="0">
              <a:hlinkClick r:id="" action="ppaction://noaction"/>
            </a:endParaRPr>
          </a:p>
          <a:p>
            <a:endParaRPr lang="en-US" sz="1600" dirty="0"/>
          </a:p>
        </p:txBody>
      </p:sp>
      <p:pic>
        <p:nvPicPr>
          <p:cNvPr id="8" name="Picture 2" descr="FPGA的圖片搜尋結果"/>
          <p:cNvPicPr>
            <a:picLocks noChangeAspect="1" noChangeArrowheads="1"/>
          </p:cNvPicPr>
          <p:nvPr/>
        </p:nvPicPr>
        <p:blipFill rotWithShape="1">
          <a:blip r:embed="rId7">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err="1"/>
              <a:t>Algo</a:t>
            </a:r>
            <a:r>
              <a:rPr lang="en-US" kern="0" dirty="0"/>
              <a:t> </a:t>
            </a:r>
            <a:r>
              <a:rPr lang="en-US" kern="0" dirty="0" smtClean="0"/>
              <a:t>- </a:t>
            </a:r>
            <a:r>
              <a:rPr lang="en-US" dirty="0"/>
              <a:t>Venue </a:t>
            </a:r>
            <a:r>
              <a:rPr lang="en-US" kern="0" dirty="0" smtClean="0"/>
              <a:t>Arbitrage</a:t>
            </a:r>
            <a:endParaRPr lang="en-US" kern="0" dirty="0"/>
          </a:p>
        </p:txBody>
      </p:sp>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141</a:t>
            </a:fld>
            <a:endParaRPr lang="en-US" sz="1400" dirty="0">
              <a:latin typeface="Arial" charset="0"/>
            </a:endParaRPr>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a:t>Counter Measure by big company</a:t>
            </a:r>
          </a:p>
          <a:p>
            <a:r>
              <a:rPr lang="en-US" sz="1600" dirty="0"/>
              <a:t>Executing </a:t>
            </a:r>
            <a:r>
              <a:rPr lang="en-US" sz="1600" b="1" dirty="0">
                <a:solidFill>
                  <a:srgbClr val="0070C0"/>
                </a:solidFill>
              </a:rPr>
              <a:t>synchronized trades in multiple exchanges</a:t>
            </a:r>
            <a:r>
              <a:rPr lang="en-US" sz="1600" dirty="0"/>
              <a:t>, consisting of </a:t>
            </a:r>
            <a:r>
              <a:rPr lang="en-US" sz="1600" b="1" dirty="0">
                <a:solidFill>
                  <a:srgbClr val="0070C0"/>
                </a:solidFill>
              </a:rPr>
              <a:t>atomic clocks</a:t>
            </a:r>
            <a:r>
              <a:rPr lang="en-US" sz="1600" dirty="0"/>
              <a:t> meticulously calibrated to vibrations of irradiated cesium atoms to sync orders to within a few </a:t>
            </a:r>
            <a:r>
              <a:rPr lang="en-US" sz="1600" b="1" dirty="0">
                <a:solidFill>
                  <a:srgbClr val="0070C0"/>
                </a:solidFill>
              </a:rPr>
              <a:t>billionths of a second (nanosecond)</a:t>
            </a:r>
            <a:r>
              <a:rPr lang="en-US" sz="1600" dirty="0"/>
              <a:t>. The smaller orders are sent to servers located as close to the exchanges as possible, along with instructions on the precise times that they should be executed. The co-located servers sync their transactions so that HFT firms won’t have enough time to identify an order on one exchange and then race to another to trade against it.</a:t>
            </a:r>
          </a:p>
          <a:p>
            <a:r>
              <a:rPr lang="en-US" sz="1600" dirty="0">
                <a:hlinkClick r:id="rId4"/>
              </a:rPr>
              <a:t>Renaissance Technologies Aims at HFT by Using Atomic Clock</a:t>
            </a:r>
            <a:endParaRPr lang="en-US" sz="1600" dirty="0"/>
          </a:p>
          <a:p>
            <a:endParaRPr lang="en-US" sz="1600" dirty="0"/>
          </a:p>
          <a:p>
            <a:endParaRPr lang="en-US" sz="1600" dirty="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a:t>Latency arbitrage is unfair to </a:t>
            </a:r>
            <a:r>
              <a:rPr lang="en-US" sz="1600" b="1" dirty="0">
                <a:solidFill>
                  <a:srgbClr val="0070C0"/>
                </a:solidFill>
              </a:rPr>
              <a:t>retailers or smaller participants </a:t>
            </a:r>
            <a:r>
              <a:rPr lang="en-US" sz="1600" dirty="0"/>
              <a:t>that do not have the resource to build sophistication trading infrastructure. The New York Stock Exchange (NYSE) has won approval to implement its proposed </a:t>
            </a:r>
            <a:r>
              <a:rPr lang="en-US" sz="1600" b="1" dirty="0">
                <a:solidFill>
                  <a:srgbClr val="0070C0"/>
                </a:solidFill>
              </a:rPr>
              <a:t>350-microsecond delay </a:t>
            </a:r>
            <a:r>
              <a:rPr lang="en-US" sz="1600" dirty="0"/>
              <a:t>on NYSE MKT which </a:t>
            </a:r>
            <a:r>
              <a:rPr lang="en-US" sz="1600" b="1" dirty="0">
                <a:solidFill>
                  <a:srgbClr val="0070C0"/>
                </a:solidFill>
              </a:rPr>
              <a:t>slow down the high-frequency traders</a:t>
            </a:r>
            <a:r>
              <a:rPr lang="en-US" sz="1600" dirty="0"/>
              <a:t> and level the playing field.</a:t>
            </a:r>
          </a:p>
          <a:p>
            <a:r>
              <a:rPr lang="en-US" sz="1600" dirty="0">
                <a:hlinkClick r:id="rId7"/>
              </a:rPr>
              <a:t>NYSE gets speed bump approval from SEC</a:t>
            </a:r>
            <a:endParaRPr lang="en-US" sz="1600" dirty="0"/>
          </a:p>
          <a:p>
            <a:endParaRPr lang="en-US" sz="1600" dirty="0"/>
          </a:p>
        </p:txBody>
      </p:sp>
      <p:sp>
        <p:nvSpPr>
          <p:cNvPr id="9"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err="1"/>
              <a:t>Algo</a:t>
            </a:r>
            <a:r>
              <a:rPr lang="en-US" kern="0" dirty="0"/>
              <a:t> - </a:t>
            </a:r>
            <a:r>
              <a:rPr lang="en-US" dirty="0"/>
              <a:t>Venue </a:t>
            </a:r>
            <a:r>
              <a:rPr lang="en-US" kern="0" dirty="0" smtClean="0"/>
              <a:t>Arbitrage</a:t>
            </a:r>
            <a:endParaRPr lang="en-US" kern="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t>
            </a:r>
            <a:r>
              <a:rPr lang="en-US" dirty="0" smtClean="0"/>
              <a:t>Venue Arbitrage</a:t>
            </a:r>
            <a:endParaRPr lang="en-US" dirty="0"/>
          </a:p>
        </p:txBody>
      </p:sp>
      <p:pic>
        <p:nvPicPr>
          <p:cNvPr id="1028" name="Picture 4" descr="Top 10 Cryptocurrency 2021 – Analysis &amp;amp; Data - Statistics and Data"/>
          <p:cNvPicPr>
            <a:picLocks noChangeAspect="1" noChangeArrowheads="1"/>
          </p:cNvPicPr>
          <p:nvPr/>
        </p:nvPicPr>
        <p:blipFill rotWithShape="1">
          <a:blip r:embed="rId2">
            <a:extLst>
              <a:ext uri="{28A0092B-C50C-407E-A947-70E740481C1C}">
                <a14:useLocalDpi xmlns:a14="http://schemas.microsoft.com/office/drawing/2010/main" val="0"/>
              </a:ext>
            </a:extLst>
          </a:blip>
          <a:srcRect l="3518" r="2664"/>
          <a:stretch/>
        </p:blipFill>
        <p:spPr bwMode="auto">
          <a:xfrm>
            <a:off x="244574" y="1641771"/>
            <a:ext cx="6343650" cy="3803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pto-exchanges' daily trading revenues. (Source: observer.com)"/>
          <p:cNvPicPr>
            <a:picLocks noChangeAspect="1" noChangeArrowheads="1"/>
          </p:cNvPicPr>
          <p:nvPr/>
        </p:nvPicPr>
        <p:blipFill rotWithShape="1">
          <a:blip r:embed="rId3">
            <a:extLst>
              <a:ext uri="{28A0092B-C50C-407E-A947-70E740481C1C}">
                <a14:useLocalDpi xmlns:a14="http://schemas.microsoft.com/office/drawing/2010/main" val="0"/>
              </a:ext>
            </a:extLst>
          </a:blip>
          <a:srcRect b="57514"/>
          <a:stretch/>
        </p:blipFill>
        <p:spPr bwMode="auto">
          <a:xfrm>
            <a:off x="2805476" y="3399631"/>
            <a:ext cx="6231020" cy="27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77151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t>
            </a:r>
            <a:r>
              <a:rPr lang="en-US" dirty="0" smtClean="0"/>
              <a:t>Venue Arbitrage</a:t>
            </a:r>
            <a:endParaRPr lang="en-US" dirty="0"/>
          </a:p>
        </p:txBody>
      </p:sp>
      <p:pic>
        <p:nvPicPr>
          <p:cNvPr id="1026" name="Picture 2" descr="https://miro.medium.com/max/700/1*y_MygDOdKe0vo6w4umRTng.png"/>
          <p:cNvPicPr>
            <a:picLocks noChangeAspect="1" noChangeArrowheads="1"/>
          </p:cNvPicPr>
          <p:nvPr/>
        </p:nvPicPr>
        <p:blipFill rotWithShape="1">
          <a:blip r:embed="rId2">
            <a:extLst>
              <a:ext uri="{28A0092B-C50C-407E-A947-70E740481C1C}">
                <a14:useLocalDpi xmlns:a14="http://schemas.microsoft.com/office/drawing/2010/main" val="0"/>
              </a:ext>
            </a:extLst>
          </a:blip>
          <a:srcRect b="68830"/>
          <a:stretch/>
        </p:blipFill>
        <p:spPr bwMode="auto">
          <a:xfrm>
            <a:off x="827584" y="3068960"/>
            <a:ext cx="6667500" cy="2161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1928662"/>
            <a:ext cx="7632848" cy="1261884"/>
          </a:xfrm>
          <a:prstGeom prst="rect">
            <a:avLst/>
          </a:prstGeom>
          <a:noFill/>
        </p:spPr>
        <p:txBody>
          <a:bodyPr wrap="square" rtlCol="0">
            <a:spAutoFit/>
          </a:bodyPr>
          <a:lstStyle/>
          <a:p>
            <a:r>
              <a:rPr lang="en-US" sz="1800" b="1" dirty="0">
                <a:hlinkClick r:id="rId3"/>
              </a:rPr>
              <a:t>Data Science and Cryptocurrency arbitrage: How to profit from it</a:t>
            </a:r>
            <a:endParaRPr lang="en-US" sz="1800" b="1" dirty="0"/>
          </a:p>
          <a:p>
            <a:endParaRPr lang="en-US" sz="1800" b="1" dirty="0"/>
          </a:p>
          <a:p>
            <a:r>
              <a:rPr lang="en-US" sz="1600" dirty="0"/>
              <a:t>Cryptocurrencies arb opportunities in different exchanges — 7/22 to 8/23 2017</a:t>
            </a:r>
            <a:endParaRPr lang="en-US" sz="1600" b="1" dirty="0"/>
          </a:p>
          <a:p>
            <a:endParaRPr lang="en-US" dirty="0"/>
          </a:p>
        </p:txBody>
      </p:sp>
    </p:spTree>
    <p:extLst>
      <p:ext uri="{BB962C8B-B14F-4D97-AF65-F5344CB8AC3E}">
        <p14:creationId xmlns:p14="http://schemas.microsoft.com/office/powerpoint/2010/main" val="323458499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t>
            </a:r>
            <a:r>
              <a:rPr lang="en-US" dirty="0" smtClean="0"/>
              <a:t>Venue Arbitrage</a:t>
            </a:r>
            <a:endParaRPr lang="en-US" dirty="0"/>
          </a:p>
        </p:txBody>
      </p:sp>
      <p:sp>
        <p:nvSpPr>
          <p:cNvPr id="2" name="TextBox 1"/>
          <p:cNvSpPr txBox="1"/>
          <p:nvPr/>
        </p:nvSpPr>
        <p:spPr>
          <a:xfrm>
            <a:off x="4644008" y="1772816"/>
            <a:ext cx="4248472" cy="4401205"/>
          </a:xfrm>
          <a:prstGeom prst="rect">
            <a:avLst/>
          </a:prstGeom>
          <a:noFill/>
        </p:spPr>
        <p:txBody>
          <a:bodyPr wrap="square" rtlCol="0">
            <a:spAutoFit/>
          </a:bodyPr>
          <a:lstStyle/>
          <a:p>
            <a:r>
              <a:rPr lang="en-US" sz="1600" b="1" dirty="0">
                <a:solidFill>
                  <a:srgbClr val="0070C0"/>
                </a:solidFill>
              </a:rPr>
              <a:t>90%</a:t>
            </a:r>
            <a:r>
              <a:rPr lang="en-US" sz="1600" dirty="0"/>
              <a:t> of the trades, a </a:t>
            </a:r>
            <a:r>
              <a:rPr lang="en-US" sz="1600" b="1" dirty="0">
                <a:solidFill>
                  <a:srgbClr val="0070C0"/>
                </a:solidFill>
              </a:rPr>
              <a:t>Chinese exchange </a:t>
            </a:r>
            <a:r>
              <a:rPr lang="en-US" sz="1600" dirty="0"/>
              <a:t>was involved as one of the parties in the arbitrage</a:t>
            </a:r>
          </a:p>
          <a:p>
            <a:endParaRPr lang="en-US" sz="1600" dirty="0"/>
          </a:p>
          <a:p>
            <a:r>
              <a:rPr lang="en-US" sz="1600" dirty="0"/>
              <a:t>On September 4th 2017, China announced the </a:t>
            </a:r>
            <a:r>
              <a:rPr lang="en-US" sz="1600" b="1" dirty="0">
                <a:solidFill>
                  <a:srgbClr val="0070C0"/>
                </a:solidFill>
              </a:rPr>
              <a:t>banning of ICOs, exchanges and mining operations</a:t>
            </a:r>
            <a:r>
              <a:rPr lang="en-US" sz="1600" dirty="0"/>
              <a:t>. Some operators given 30 days to cease operations. </a:t>
            </a:r>
          </a:p>
          <a:p>
            <a:endParaRPr lang="en-US" sz="1600" dirty="0"/>
          </a:p>
          <a:p>
            <a:r>
              <a:rPr lang="en-US" sz="1600" dirty="0"/>
              <a:t>Chinese miners (where a great deal of cryptocurrency mining existed), were </a:t>
            </a:r>
            <a:r>
              <a:rPr lang="en-US" sz="1600" b="1" dirty="0">
                <a:solidFill>
                  <a:srgbClr val="0070C0"/>
                </a:solidFill>
              </a:rPr>
              <a:t>“forced” to sell its production in local Chinese exchanges at discounted prices</a:t>
            </a:r>
            <a:r>
              <a:rPr lang="en-US" sz="1600" dirty="0"/>
              <a:t>, which allowed operators of Chinese exchanges to profit from price discrepancies in exchanges outside China.</a:t>
            </a:r>
          </a:p>
          <a:p>
            <a:endParaRPr lang="en-US" dirty="0"/>
          </a:p>
        </p:txBody>
      </p:sp>
      <p:pic>
        <p:nvPicPr>
          <p:cNvPr id="2050" name="Picture 2" descr="https://miro.medium.com/max/500/1*nvDYDW6fTAawhWG7cCSbnA.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0" t="2270" r="4800" b="32012"/>
          <a:stretch/>
        </p:blipFill>
        <p:spPr bwMode="auto">
          <a:xfrm>
            <a:off x="179512" y="1628800"/>
            <a:ext cx="4333875" cy="465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7898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Crypto </a:t>
            </a:r>
            <a:r>
              <a:rPr lang="en-US" dirty="0" smtClean="0"/>
              <a:t>Venue Arbitrage</a:t>
            </a:r>
            <a:endParaRPr lang="en-US" dirty="0"/>
          </a:p>
        </p:txBody>
      </p:sp>
      <p:sp>
        <p:nvSpPr>
          <p:cNvPr id="2" name="TextBox 1"/>
          <p:cNvSpPr txBox="1"/>
          <p:nvPr/>
        </p:nvSpPr>
        <p:spPr>
          <a:xfrm>
            <a:off x="683568" y="3212976"/>
            <a:ext cx="7344816" cy="3046988"/>
          </a:xfrm>
          <a:prstGeom prst="rect">
            <a:avLst/>
          </a:prstGeom>
          <a:noFill/>
        </p:spPr>
        <p:txBody>
          <a:bodyPr wrap="square" rtlCol="0">
            <a:spAutoFit/>
          </a:bodyPr>
          <a:lstStyle/>
          <a:p>
            <a:r>
              <a:rPr lang="en-US" sz="1600" b="1" u="sng" dirty="0"/>
              <a:t>Challenges</a:t>
            </a:r>
          </a:p>
          <a:p>
            <a:endParaRPr lang="en-US" sz="1600" dirty="0"/>
          </a:p>
          <a:p>
            <a:pPr marL="285750" indent="-285750">
              <a:buFont typeface="Arial" panose="020B0604020202020204" pitchFamily="34" charset="0"/>
              <a:buChar char="•"/>
            </a:pPr>
            <a:r>
              <a:rPr lang="en-US" sz="1600" b="1" dirty="0"/>
              <a:t>Timing and Liquidity</a:t>
            </a:r>
            <a:r>
              <a:rPr lang="en-US" sz="1600" dirty="0"/>
              <a:t>: the opportunities is getting </a:t>
            </a:r>
            <a:r>
              <a:rPr lang="en-US" sz="1600" b="1" dirty="0">
                <a:solidFill>
                  <a:srgbClr val="0070C0"/>
                </a:solidFill>
              </a:rPr>
              <a:t>less frequent </a:t>
            </a:r>
            <a:r>
              <a:rPr lang="en-US" sz="1600" dirty="0"/>
              <a:t>and timing window is getting </a:t>
            </a:r>
            <a:r>
              <a:rPr lang="en-US" sz="1600" b="1" dirty="0">
                <a:solidFill>
                  <a:srgbClr val="0070C0"/>
                </a:solidFill>
              </a:rPr>
              <a:t>shorter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Transaction Cost</a:t>
            </a:r>
            <a:r>
              <a:rPr lang="en-US" sz="1600" dirty="0"/>
              <a:t>: commission on </a:t>
            </a:r>
            <a:r>
              <a:rPr lang="en-US" sz="1600" b="1" dirty="0">
                <a:solidFill>
                  <a:srgbClr val="0070C0"/>
                </a:solidFill>
              </a:rPr>
              <a:t>both side </a:t>
            </a:r>
            <a:r>
              <a:rPr lang="en-US" sz="1600" dirty="0"/>
              <a:t>to complete transaction. </a:t>
            </a:r>
            <a:r>
              <a:rPr lang="en-US" sz="1600" b="1" dirty="0">
                <a:solidFill>
                  <a:srgbClr val="0070C0"/>
                </a:solidFill>
              </a:rPr>
              <a:t>Transfer coins </a:t>
            </a:r>
            <a:r>
              <a:rPr lang="en-US" sz="1600" dirty="0"/>
              <a:t>between Crypto exchanges incur withdrawal cost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Credit Risk</a:t>
            </a:r>
            <a:r>
              <a:rPr lang="en-US" sz="1600" dirty="0"/>
              <a:t>: mindful why the quotes are lower at some Crypto exchanges. That is because the market judges it to have a </a:t>
            </a:r>
            <a:r>
              <a:rPr lang="en-US" sz="1600" b="1" dirty="0">
                <a:solidFill>
                  <a:srgbClr val="0070C0"/>
                </a:solidFill>
              </a:rPr>
              <a:t>lower credit rating</a:t>
            </a:r>
            <a:r>
              <a:rPr lang="en-US" sz="1600" dirty="0"/>
              <a:t>. The long positions are exposed to credit risk there. (</a:t>
            </a:r>
            <a:r>
              <a:rPr lang="en-US" sz="1600" dirty="0">
                <a:hlinkClick r:id="rId2"/>
              </a:rPr>
              <a:t>Hong Kong crypto exchange </a:t>
            </a:r>
            <a:r>
              <a:rPr lang="en-US" sz="1600" dirty="0" err="1">
                <a:hlinkClick r:id="rId2"/>
              </a:rPr>
              <a:t>Coinsuper</a:t>
            </a:r>
            <a:r>
              <a:rPr lang="en-US" sz="1600" dirty="0">
                <a:hlinkClick r:id="rId2"/>
              </a:rPr>
              <a:t> allegedly frozen, users unable to withdraw funds</a:t>
            </a:r>
            <a:r>
              <a:rPr lang="en-US" sz="1600" dirty="0"/>
              <a:t>)</a:t>
            </a:r>
          </a:p>
        </p:txBody>
      </p:sp>
      <p:pic>
        <p:nvPicPr>
          <p:cNvPr id="3074" name="Picture 2" descr="Crypto Arbitrage | Top 10 Questions | Currency.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700808"/>
            <a:ext cx="4751787" cy="191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136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146</a:t>
            </a:fld>
            <a:endParaRPr lang="en-US" sz="1400" dirty="0">
              <a:latin typeface="Arial" charset="0"/>
            </a:endParaRPr>
          </a:p>
        </p:txBody>
      </p:sp>
      <p:sp>
        <p:nvSpPr>
          <p:cNvPr id="1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err="1" smtClean="0"/>
              <a:t>Algo</a:t>
            </a:r>
            <a:r>
              <a:rPr lang="en-US" kern="0" dirty="0" smtClean="0"/>
              <a:t> – Statistical Arbitrage</a:t>
            </a:r>
            <a:endParaRPr lang="en-US" kern="0" dirty="0"/>
          </a:p>
        </p:txBody>
      </p:sp>
      <p:sp>
        <p:nvSpPr>
          <p:cNvPr id="2" name="TextBox 1"/>
          <p:cNvSpPr txBox="1"/>
          <p:nvPr/>
        </p:nvSpPr>
        <p:spPr>
          <a:xfrm>
            <a:off x="321764" y="1776993"/>
            <a:ext cx="8208912" cy="646331"/>
          </a:xfrm>
          <a:prstGeom prst="rect">
            <a:avLst/>
          </a:prstGeom>
          <a:noFill/>
        </p:spPr>
        <p:txBody>
          <a:bodyPr wrap="square" rtlCol="0">
            <a:spAutoFit/>
          </a:bodyPr>
          <a:lstStyle/>
          <a:p>
            <a:r>
              <a:rPr lang="en-US" sz="1800" b="1" u="sng" dirty="0">
                <a:solidFill>
                  <a:srgbClr val="0070C0"/>
                </a:solidFill>
              </a:rPr>
              <a:t>Statistical</a:t>
            </a:r>
            <a:r>
              <a:rPr lang="en-US" sz="1800" b="1" u="sng" dirty="0"/>
              <a:t> </a:t>
            </a:r>
            <a:r>
              <a:rPr lang="en-US" sz="1800" b="1" u="sng" dirty="0" smtClean="0"/>
              <a:t>Arbitrage</a:t>
            </a:r>
            <a:r>
              <a:rPr lang="en-US" sz="1800" dirty="0" smtClean="0"/>
              <a:t>: uses </a:t>
            </a:r>
            <a:r>
              <a:rPr lang="en-US" sz="1800" dirty="0" smtClean="0">
                <a:solidFill>
                  <a:srgbClr val="0070C0"/>
                </a:solidFill>
              </a:rPr>
              <a:t>statistical/quant</a:t>
            </a:r>
            <a:r>
              <a:rPr lang="en-US" sz="1800" dirty="0" smtClean="0"/>
              <a:t> </a:t>
            </a:r>
            <a:r>
              <a:rPr lang="en-US" sz="1800" dirty="0"/>
              <a:t>models </a:t>
            </a:r>
            <a:r>
              <a:rPr lang="en-US" sz="1800" dirty="0" smtClean="0"/>
              <a:t>to </a:t>
            </a:r>
            <a:r>
              <a:rPr lang="en-US" sz="1800" dirty="0"/>
              <a:t>identify and exploit pricing inefficiencies between </a:t>
            </a:r>
            <a:r>
              <a:rPr lang="en-US" sz="1800" dirty="0">
                <a:solidFill>
                  <a:srgbClr val="0070C0"/>
                </a:solidFill>
              </a:rPr>
              <a:t>correlated</a:t>
            </a:r>
            <a:r>
              <a:rPr lang="en-US" sz="1800" dirty="0"/>
              <a:t> financial instruments</a:t>
            </a:r>
          </a:p>
        </p:txBody>
      </p:sp>
      <p:grpSp>
        <p:nvGrpSpPr>
          <p:cNvPr id="7" name="Group 6"/>
          <p:cNvGrpSpPr/>
          <p:nvPr/>
        </p:nvGrpSpPr>
        <p:grpSpPr>
          <a:xfrm>
            <a:off x="1763688" y="2563980"/>
            <a:ext cx="5635797" cy="3681294"/>
            <a:chOff x="1960539" y="2621649"/>
            <a:chExt cx="5635797" cy="3681294"/>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287" y="3456675"/>
              <a:ext cx="4565866" cy="2448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60032" y="2621649"/>
              <a:ext cx="2736304" cy="830997"/>
            </a:xfrm>
            <a:prstGeom prst="rect">
              <a:avLst/>
            </a:prstGeom>
            <a:noFill/>
          </p:spPr>
          <p:txBody>
            <a:bodyPr wrap="square" rtlCol="0">
              <a:spAutoFit/>
            </a:bodyPr>
            <a:lstStyle/>
            <a:p>
              <a:r>
                <a:rPr lang="en-US" sz="1600" b="1" dirty="0">
                  <a:solidFill>
                    <a:srgbClr val="0070C0"/>
                  </a:solidFill>
                </a:rPr>
                <a:t>Convergence: unwind</a:t>
              </a:r>
              <a:r>
                <a:rPr lang="en-US" sz="1600" dirty="0"/>
                <a:t> </a:t>
              </a:r>
              <a:r>
                <a:rPr lang="en-US" sz="1600" dirty="0" smtClean="0"/>
                <a:t>when </a:t>
              </a:r>
              <a:r>
                <a:rPr lang="en-US" sz="1600" dirty="0"/>
                <a:t>the price ratio is </a:t>
              </a:r>
              <a:r>
                <a:rPr lang="en-US" sz="1600" b="1" dirty="0">
                  <a:solidFill>
                    <a:srgbClr val="0070C0"/>
                  </a:solidFill>
                </a:rPr>
                <a:t>back to the historical mean</a:t>
              </a:r>
              <a:endParaRPr lang="en-US" dirty="0"/>
            </a:p>
          </p:txBody>
        </p:sp>
        <p:sp>
          <p:nvSpPr>
            <p:cNvPr id="11" name="TextBox 10"/>
            <p:cNvSpPr txBox="1"/>
            <p:nvPr/>
          </p:nvSpPr>
          <p:spPr>
            <a:xfrm>
              <a:off x="1960539" y="2625678"/>
              <a:ext cx="2097236" cy="830997"/>
            </a:xfrm>
            <a:prstGeom prst="rect">
              <a:avLst/>
            </a:prstGeom>
            <a:noFill/>
          </p:spPr>
          <p:txBody>
            <a:bodyPr wrap="square" rtlCol="0">
              <a:spAutoFit/>
            </a:bodyPr>
            <a:lstStyle/>
            <a:p>
              <a:r>
                <a:rPr lang="en-US" sz="1600" b="1" dirty="0">
                  <a:solidFill>
                    <a:srgbClr val="0070C0"/>
                  </a:solidFill>
                </a:rPr>
                <a:t>Divergence</a:t>
              </a:r>
              <a:r>
                <a:rPr lang="en-US" sz="1600" dirty="0"/>
                <a:t>: price ratio</a:t>
              </a:r>
              <a:r>
                <a:rPr lang="en-US" sz="1600" b="1" dirty="0">
                  <a:solidFill>
                    <a:srgbClr val="0070C0"/>
                  </a:solidFill>
                </a:rPr>
                <a:t> deviates </a:t>
              </a:r>
              <a:r>
                <a:rPr lang="en-US" sz="1600" dirty="0"/>
                <a:t>from the statistical </a:t>
              </a:r>
              <a:r>
                <a:rPr lang="en-US" sz="1600" dirty="0" smtClean="0"/>
                <a:t>mean</a:t>
              </a:r>
              <a:endParaRPr lang="en-US" sz="1600" dirty="0"/>
            </a:p>
          </p:txBody>
        </p:sp>
        <p:sp>
          <p:nvSpPr>
            <p:cNvPr id="4" name="Down Arrow 3"/>
            <p:cNvSpPr/>
            <p:nvPr/>
          </p:nvSpPr>
          <p:spPr bwMode="auto">
            <a:xfrm>
              <a:off x="4528984" y="3121636"/>
              <a:ext cx="378296" cy="74529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Down Arrow 11"/>
            <p:cNvSpPr/>
            <p:nvPr/>
          </p:nvSpPr>
          <p:spPr bwMode="auto">
            <a:xfrm>
              <a:off x="3827160" y="3146856"/>
              <a:ext cx="378296" cy="64807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3173484" y="5933611"/>
              <a:ext cx="2710999" cy="369332"/>
            </a:xfrm>
            <a:prstGeom prst="rect">
              <a:avLst/>
            </a:prstGeom>
            <a:noFill/>
          </p:spPr>
          <p:txBody>
            <a:bodyPr wrap="none" rtlCol="0">
              <a:spAutoFit/>
            </a:bodyPr>
            <a:lstStyle/>
            <a:p>
              <a:r>
                <a:rPr lang="en-US" sz="1800" dirty="0" smtClean="0"/>
                <a:t>Long/Short Pair Strategy</a:t>
              </a:r>
              <a:endParaRPr lang="en-US" sz="1800" dirty="0"/>
            </a:p>
          </p:txBody>
        </p:sp>
      </p:grpSp>
    </p:spTree>
    <p:extLst>
      <p:ext uri="{BB962C8B-B14F-4D97-AF65-F5344CB8AC3E}">
        <p14:creationId xmlns:p14="http://schemas.microsoft.com/office/powerpoint/2010/main" val="230680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1987-10-19 Black 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DJIA fell exactly 508 points to 1,738.74 (22.61%)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Many blamed </a:t>
            </a:r>
            <a:r>
              <a:rPr lang="en-US" sz="1800" b="1" dirty="0">
                <a:solidFill>
                  <a:srgbClr val="0070C0"/>
                </a:solidFill>
              </a:rPr>
              <a:t>program trading strategies</a:t>
            </a:r>
            <a:r>
              <a:rPr lang="en-US" sz="1800" dirty="0"/>
              <a:t> for blindly selling stocks as markets fell, exacerbating the 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321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148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Major Event: 2010-05-06 Flash Crash</a:t>
            </a:r>
          </a:p>
        </p:txBody>
      </p:sp>
      <p:sp>
        <p:nvSpPr>
          <p:cNvPr id="2" name="TextBox 1"/>
          <p:cNvSpPr txBox="1"/>
          <p:nvPr/>
        </p:nvSpPr>
        <p:spPr>
          <a:xfrm>
            <a:off x="539552" y="1728689"/>
            <a:ext cx="75376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Equity market dropping 600 points in 5 </a:t>
            </a:r>
            <a:r>
              <a:rPr lang="en-US" sz="1800" dirty="0" smtClean="0"/>
              <a:t>minutes. 20 </a:t>
            </a:r>
            <a:r>
              <a:rPr lang="en-US" sz="1800" dirty="0"/>
              <a:t>minutes later, market had regained most of the 600-point 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Electronic </a:t>
            </a:r>
            <a:r>
              <a:rPr lang="en-US" sz="1800" dirty="0"/>
              <a:t>systems exacerbate this issue. When the system recognizes mass selling, they react by increasing the </a:t>
            </a:r>
            <a:r>
              <a:rPr lang="en-US" sz="1800" dirty="0" smtClean="0"/>
              <a:t>pace. The </a:t>
            </a:r>
            <a:r>
              <a:rPr lang="en-US" sz="1800" dirty="0"/>
              <a:t>continuing price decline causes a </a:t>
            </a:r>
            <a:r>
              <a:rPr lang="en-US" sz="1800" b="1" dirty="0">
                <a:solidFill>
                  <a:srgbClr val="0070C0"/>
                </a:solidFill>
              </a:rPr>
              <a:t>chain reaction</a:t>
            </a:r>
            <a:r>
              <a:rPr lang="en-US" sz="1800" dirty="0"/>
              <a:t>, thus worsening the situation</a:t>
            </a:r>
          </a:p>
        </p:txBody>
      </p:sp>
      <p:pic>
        <p:nvPicPr>
          <p:cNvPr id="3074" name="Picture 2" descr="https://upload.wikimedia.org/wikipedia/commons/b/bb/Flashcrash-2010.png"/>
          <p:cNvPicPr>
            <a:picLocks noChangeAspect="1" noChangeArrowheads="1"/>
          </p:cNvPicPr>
          <p:nvPr/>
        </p:nvPicPr>
        <p:blipFill rotWithShape="1">
          <a:blip r:embed="rId2">
            <a:extLst>
              <a:ext uri="{28A0092B-C50C-407E-A947-70E740481C1C}">
                <a14:useLocalDpi xmlns:a14="http://schemas.microsoft.com/office/drawing/2010/main" val="0"/>
              </a:ext>
            </a:extLst>
          </a:blip>
          <a:srcRect t="2404" b="3816"/>
          <a:stretch/>
        </p:blipFill>
        <p:spPr bwMode="auto">
          <a:xfrm>
            <a:off x="2267744" y="3501008"/>
            <a:ext cx="4680520"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938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Control	</a:t>
            </a:r>
          </a:p>
        </p:txBody>
      </p:sp>
      <p:sp>
        <p:nvSpPr>
          <p:cNvPr id="7" name="Content Placeholder 1"/>
          <p:cNvSpPr txBox="1">
            <a:spLocks/>
          </p:cNvSpPr>
          <p:nvPr/>
        </p:nvSpPr>
        <p:spPr>
          <a:xfrm>
            <a:off x="467842" y="1772816"/>
            <a:ext cx="7560840" cy="11529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Stock exchanges provide a market place for stocks buy sell</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Limit (small) investors </a:t>
            </a:r>
            <a:r>
              <a:rPr lang="en-US" sz="1800" b="1" dirty="0" smtClean="0">
                <a:solidFill>
                  <a:srgbClr val="0070C0"/>
                </a:solidFill>
              </a:rPr>
              <a:t>loss from too extreme price volatility</a:t>
            </a:r>
          </a:p>
          <a:p>
            <a:pPr marL="0" indent="0"/>
            <a:endParaRPr lang="en-US" sz="1800" dirty="0"/>
          </a:p>
          <a:p>
            <a:pPr marL="0" indent="0"/>
            <a:endParaRPr lang="en-US" sz="1800" dirty="0" smtClean="0"/>
          </a:p>
          <a:p>
            <a:pPr marL="0" indent="0"/>
            <a:endParaRPr lang="en-US" sz="1800" dirty="0"/>
          </a:p>
        </p:txBody>
      </p:sp>
      <p:sp>
        <p:nvSpPr>
          <p:cNvPr id="6" name="AutoShape 2" descr="ifc 截左龍未？ - 香港討論區discuss.com.h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47664" y="3861048"/>
            <a:ext cx="2890854" cy="1323439"/>
          </a:xfrm>
          <a:prstGeom prst="rect">
            <a:avLst/>
          </a:prstGeom>
          <a:noFill/>
        </p:spPr>
        <p:txBody>
          <a:bodyPr wrap="square" rtlCol="0">
            <a:spAutoFit/>
          </a:bodyPr>
          <a:lstStyle/>
          <a:p>
            <a:r>
              <a:rPr lang="en-US" sz="2000" dirty="0"/>
              <a:t>For example: Buy a stock and it </a:t>
            </a:r>
            <a:r>
              <a:rPr lang="en-US" sz="2000" b="1" dirty="0">
                <a:solidFill>
                  <a:srgbClr val="0070C0"/>
                </a:solidFill>
              </a:rPr>
              <a:t>drops 50% </a:t>
            </a:r>
            <a:r>
              <a:rPr lang="en-US" sz="2000" dirty="0"/>
              <a:t>within a day</a:t>
            </a:r>
          </a:p>
          <a:p>
            <a:endParaRPr lang="en-US" sz="2000" dirty="0"/>
          </a:p>
        </p:txBody>
      </p:sp>
      <p:grpSp>
        <p:nvGrpSpPr>
          <p:cNvPr id="13" name="Group 12"/>
          <p:cNvGrpSpPr/>
          <p:nvPr/>
        </p:nvGrpSpPr>
        <p:grpSpPr>
          <a:xfrm>
            <a:off x="4716016" y="2942648"/>
            <a:ext cx="2600325" cy="3333750"/>
            <a:chOff x="4716016" y="2942648"/>
            <a:chExt cx="2600325" cy="3333750"/>
          </a:xfrm>
        </p:grpSpPr>
        <p:pic>
          <p:nvPicPr>
            <p:cNvPr id="8" name="Picture 7"/>
            <p:cNvPicPr>
              <a:picLocks noChangeAspect="1"/>
            </p:cNvPicPr>
            <p:nvPr/>
          </p:nvPicPr>
          <p:blipFill>
            <a:blip r:embed="rId2"/>
            <a:stretch>
              <a:fillRect/>
            </a:stretch>
          </p:blipFill>
          <p:spPr>
            <a:xfrm>
              <a:off x="4716016" y="2942648"/>
              <a:ext cx="2600325" cy="3333750"/>
            </a:xfrm>
            <a:prstGeom prst="rect">
              <a:avLst/>
            </a:prstGeom>
          </p:spPr>
        </p:pic>
        <p:sp>
          <p:nvSpPr>
            <p:cNvPr id="12" name="TextBox 11"/>
            <p:cNvSpPr txBox="1"/>
            <p:nvPr/>
          </p:nvSpPr>
          <p:spPr>
            <a:xfrm>
              <a:off x="5652120" y="5733256"/>
              <a:ext cx="1544012" cy="338554"/>
            </a:xfrm>
            <a:prstGeom prst="rect">
              <a:avLst/>
            </a:prstGeom>
            <a:solidFill>
              <a:schemeClr val="bg1"/>
            </a:solidFill>
          </p:spPr>
          <p:txBody>
            <a:bodyPr wrap="none" rtlCol="0">
              <a:spAutoFit/>
            </a:bodyPr>
            <a:lstStyle/>
            <a:p>
              <a:r>
                <a:rPr lang="en-US" sz="1600" dirty="0" smtClean="0"/>
                <a:t>Jump from IFC</a:t>
              </a:r>
              <a:endParaRPr lang="en-US" sz="1600" dirty="0"/>
            </a:p>
          </p:txBody>
        </p:sp>
      </p:grpSp>
    </p:spTree>
    <p:extLst>
      <p:ext uri="{BB962C8B-B14F-4D97-AF65-F5344CB8AC3E}">
        <p14:creationId xmlns:p14="http://schemas.microsoft.com/office/powerpoint/2010/main" val="10023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467544" y="1720916"/>
            <a:ext cx="792088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Try to </a:t>
            </a:r>
            <a:r>
              <a:rPr lang="en-US" sz="1800" b="1" dirty="0">
                <a:solidFill>
                  <a:srgbClr val="0070C0"/>
                </a:solidFill>
              </a:rPr>
              <a:t>follow a “super trader” </a:t>
            </a:r>
            <a:r>
              <a:rPr lang="en-US" sz="1800" dirty="0" smtClean="0"/>
              <a:t>(like </a:t>
            </a:r>
            <a:r>
              <a:rPr lang="en-US" sz="1800" dirty="0"/>
              <a:t>God of Gambler </a:t>
            </a:r>
            <a:r>
              <a:rPr lang="zh-TW" altLang="en-US" sz="1800" b="1" dirty="0">
                <a:solidFill>
                  <a:srgbClr val="FF0000"/>
                </a:solidFill>
              </a:rPr>
              <a:t>賭神</a:t>
            </a:r>
            <a:r>
              <a:rPr lang="en-US" altLang="zh-TW" sz="1800" dirty="0"/>
              <a:t>) </a:t>
            </a:r>
            <a:r>
              <a:rPr lang="en-US" sz="1800" dirty="0"/>
              <a:t>and profit from it. Similar to </a:t>
            </a:r>
            <a:r>
              <a:rPr lang="en-US" sz="1800" dirty="0">
                <a:solidFill>
                  <a:srgbClr val="00B050"/>
                </a:solidFill>
              </a:rPr>
              <a:t>Social Trading / Trending </a:t>
            </a:r>
            <a:r>
              <a:rPr lang="en-US" sz="1800" dirty="0" smtClean="0">
                <a:solidFill>
                  <a:srgbClr val="00B050"/>
                </a:solidFill>
              </a:rPr>
              <a:t>Following</a:t>
            </a:r>
            <a:endParaRPr lang="en-US" sz="1800" dirty="0"/>
          </a:p>
        </p:txBody>
      </p:sp>
      <p:grpSp>
        <p:nvGrpSpPr>
          <p:cNvPr id="20" name="Group 19"/>
          <p:cNvGrpSpPr/>
          <p:nvPr/>
        </p:nvGrpSpPr>
        <p:grpSpPr>
          <a:xfrm>
            <a:off x="771340" y="2556706"/>
            <a:ext cx="3584636" cy="3566996"/>
            <a:chOff x="771340" y="2556706"/>
            <a:chExt cx="3584636" cy="3566996"/>
          </a:xfrm>
        </p:grpSpPr>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7119" t="1866" r="27663" b="2002"/>
            <a:stretch/>
          </p:blipFill>
          <p:spPr bwMode="auto">
            <a:xfrm>
              <a:off x="1268632" y="2556706"/>
              <a:ext cx="2511280" cy="301353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71340" y="5723592"/>
              <a:ext cx="3584636" cy="400110"/>
            </a:xfrm>
            <a:prstGeom prst="rect">
              <a:avLst/>
            </a:prstGeom>
            <a:noFill/>
          </p:spPr>
          <p:txBody>
            <a:bodyPr wrap="none" rtlCol="0">
              <a:spAutoFit/>
            </a:bodyPr>
            <a:lstStyle/>
            <a:p>
              <a:r>
                <a:rPr lang="en-US" sz="2000" b="1" dirty="0"/>
                <a:t>Step 1</a:t>
              </a:r>
              <a:r>
                <a:rPr lang="en-US" sz="2000" dirty="0"/>
                <a:t>: Identify </a:t>
              </a:r>
              <a:r>
                <a:rPr lang="en-US" sz="2000" dirty="0" smtClean="0"/>
                <a:t>a super trader</a:t>
              </a:r>
              <a:endParaRPr lang="en-US" sz="2000" dirty="0"/>
            </a:p>
          </p:txBody>
        </p:sp>
      </p:grpSp>
      <p:grpSp>
        <p:nvGrpSpPr>
          <p:cNvPr id="21" name="Group 20"/>
          <p:cNvGrpSpPr/>
          <p:nvPr/>
        </p:nvGrpSpPr>
        <p:grpSpPr>
          <a:xfrm>
            <a:off x="4679319" y="2924944"/>
            <a:ext cx="3277057" cy="3198758"/>
            <a:chOff x="4679319" y="2924944"/>
            <a:chExt cx="3277057" cy="3198758"/>
          </a:xfrm>
        </p:grpSpPr>
        <p:grpSp>
          <p:nvGrpSpPr>
            <p:cNvPr id="17" name="Group 16"/>
            <p:cNvGrpSpPr/>
            <p:nvPr/>
          </p:nvGrpSpPr>
          <p:grpSpPr>
            <a:xfrm>
              <a:off x="4679319" y="2924944"/>
              <a:ext cx="3277057" cy="2486372"/>
              <a:chOff x="4572000" y="3261154"/>
              <a:chExt cx="3277057" cy="2486372"/>
            </a:xfrm>
          </p:grpSpPr>
          <p:pic>
            <p:nvPicPr>
              <p:cNvPr id="4" name="Picture 3"/>
              <p:cNvPicPr>
                <a:picLocks noChangeAspect="1"/>
              </p:cNvPicPr>
              <p:nvPr/>
            </p:nvPicPr>
            <p:blipFill>
              <a:blip r:embed="rId3"/>
              <a:stretch>
                <a:fillRect/>
              </a:stretch>
            </p:blipFill>
            <p:spPr>
              <a:xfrm>
                <a:off x="4572000" y="3261154"/>
                <a:ext cx="3277057" cy="2486372"/>
              </a:xfrm>
              <a:prstGeom prst="rect">
                <a:avLst/>
              </a:prstGeom>
            </p:spPr>
          </p:pic>
          <p:cxnSp>
            <p:nvCxnSpPr>
              <p:cNvPr id="9" name="Straight Connector 8"/>
              <p:cNvCxnSpPr/>
              <p:nvPr/>
            </p:nvCxnSpPr>
            <p:spPr bwMode="auto">
              <a:xfrm>
                <a:off x="5616809" y="3429000"/>
                <a:ext cx="792088" cy="0"/>
              </a:xfrm>
              <a:prstGeom prst="line">
                <a:avLst/>
              </a:prstGeom>
              <a:ln w="38100">
                <a:solidFill>
                  <a:schemeClr val="bg1"/>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bwMode="auto">
              <a:xfrm>
                <a:off x="6588224" y="3429000"/>
                <a:ext cx="792088" cy="0"/>
              </a:xfrm>
              <a:prstGeom prst="line">
                <a:avLst/>
              </a:prstGeom>
              <a:ln w="38100">
                <a:solidFill>
                  <a:schemeClr val="bg1"/>
                </a:solidFill>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73158" y="3539894"/>
                <a:ext cx="979755" cy="369332"/>
              </a:xfrm>
              <a:prstGeom prst="rect">
                <a:avLst/>
              </a:prstGeom>
              <a:noFill/>
            </p:spPr>
            <p:txBody>
              <a:bodyPr wrap="none" rtlCol="0">
                <a:spAutoFit/>
              </a:bodyPr>
              <a:lstStyle/>
              <a:p>
                <a:r>
                  <a:rPr lang="en-US" sz="1800" b="1" dirty="0" smtClean="0">
                    <a:solidFill>
                      <a:schemeClr val="bg1"/>
                    </a:solidFill>
                  </a:rPr>
                  <a:t>TRADE</a:t>
                </a:r>
                <a:endParaRPr lang="en-US" sz="1800" b="1" dirty="0">
                  <a:solidFill>
                    <a:schemeClr val="bg1"/>
                  </a:solidFill>
                </a:endParaRPr>
              </a:p>
            </p:txBody>
          </p:sp>
          <p:sp>
            <p:nvSpPr>
              <p:cNvPr id="15" name="TextBox 14"/>
              <p:cNvSpPr txBox="1"/>
              <p:nvPr/>
            </p:nvSpPr>
            <p:spPr>
              <a:xfrm>
                <a:off x="6448704" y="3539894"/>
                <a:ext cx="979755" cy="369332"/>
              </a:xfrm>
              <a:prstGeom prst="rect">
                <a:avLst/>
              </a:prstGeom>
              <a:noFill/>
            </p:spPr>
            <p:txBody>
              <a:bodyPr wrap="none" rtlCol="0">
                <a:spAutoFit/>
              </a:bodyPr>
              <a:lstStyle/>
              <a:p>
                <a:r>
                  <a:rPr lang="en-US" sz="1800" b="1" dirty="0" smtClean="0">
                    <a:solidFill>
                      <a:schemeClr val="bg1"/>
                    </a:solidFill>
                  </a:rPr>
                  <a:t>TRADE</a:t>
                </a:r>
                <a:endParaRPr lang="en-US" sz="2000" b="1" dirty="0">
                  <a:solidFill>
                    <a:schemeClr val="bg1"/>
                  </a:solidFill>
                </a:endParaRPr>
              </a:p>
            </p:txBody>
          </p:sp>
        </p:grpSp>
        <p:sp>
          <p:nvSpPr>
            <p:cNvPr id="19" name="TextBox 18"/>
            <p:cNvSpPr txBox="1"/>
            <p:nvPr/>
          </p:nvSpPr>
          <p:spPr>
            <a:xfrm>
              <a:off x="4920222" y="5723592"/>
              <a:ext cx="2892138" cy="400110"/>
            </a:xfrm>
            <a:prstGeom prst="rect">
              <a:avLst/>
            </a:prstGeom>
            <a:noFill/>
          </p:spPr>
          <p:txBody>
            <a:bodyPr wrap="none" rtlCol="0">
              <a:spAutoFit/>
            </a:bodyPr>
            <a:lstStyle/>
            <a:p>
              <a:r>
                <a:rPr lang="en-US" sz="2000" b="1" dirty="0"/>
                <a:t>Step </a:t>
              </a:r>
              <a:r>
                <a:rPr lang="en-US" sz="2000" b="1" dirty="0" smtClean="0"/>
                <a:t>2</a:t>
              </a:r>
              <a:r>
                <a:rPr lang="en-US" sz="2000" dirty="0" smtClean="0"/>
                <a:t>: Follow his trade</a:t>
              </a:r>
              <a:endParaRPr lang="en-US" sz="2000" dirty="0"/>
            </a:p>
          </p:txBody>
        </p:sp>
      </p:grpSp>
    </p:spTree>
    <p:extLst>
      <p:ext uri="{BB962C8B-B14F-4D97-AF65-F5344CB8AC3E}">
        <p14:creationId xmlns:p14="http://schemas.microsoft.com/office/powerpoint/2010/main" val="17869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7" name="Content Placeholder 1"/>
          <p:cNvSpPr txBox="1">
            <a:spLocks/>
          </p:cNvSpPr>
          <p:nvPr/>
        </p:nvSpPr>
        <p:spPr>
          <a:xfrm>
            <a:off x="395536" y="1772816"/>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Price range</a:t>
            </a:r>
            <a:r>
              <a:rPr lang="en-US" sz="1800" dirty="0"/>
              <a:t>: the </a:t>
            </a:r>
            <a:r>
              <a:rPr lang="en-US" sz="1800" b="1" dirty="0">
                <a:solidFill>
                  <a:srgbClr val="0070C0"/>
                </a:solidFill>
              </a:rPr>
              <a:t>max and min </a:t>
            </a:r>
            <a:r>
              <a:rPr lang="en-US" sz="1800" dirty="0" smtClean="0"/>
              <a:t>stock trading </a:t>
            </a:r>
            <a:r>
              <a:rPr lang="en-US" sz="1800" dirty="0"/>
              <a:t>price </a:t>
            </a:r>
            <a:r>
              <a:rPr lang="en-US" sz="1800" dirty="0" smtClean="0"/>
              <a:t>within a day</a:t>
            </a:r>
            <a:endParaRPr lang="en-US" sz="1800" dirty="0"/>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450051206"/>
              </p:ext>
            </p:extLst>
          </p:nvPr>
        </p:nvGraphicFramePr>
        <p:xfrm>
          <a:off x="1068288" y="2420888"/>
          <a:ext cx="6096000" cy="1854200"/>
        </p:xfrm>
        <a:graphic>
          <a:graphicData uri="http://schemas.openxmlformats.org/drawingml/2006/table">
            <a:tbl>
              <a:tblPr firstRow="1" bandRow="1">
                <a:tableStyleId>{21E4AEA4-8DFA-4A89-87EB-49C32662AFE0}</a:tableStyleId>
              </a:tblPr>
              <a:tblGrid>
                <a:gridCol w="1584176">
                  <a:extLst>
                    <a:ext uri="{9D8B030D-6E8A-4147-A177-3AD203B41FA5}">
                      <a16:colId xmlns:a16="http://schemas.microsoft.com/office/drawing/2014/main" val="20000"/>
                    </a:ext>
                  </a:extLst>
                </a:gridCol>
                <a:gridCol w="4511824">
                  <a:extLst>
                    <a:ext uri="{9D8B030D-6E8A-4147-A177-3AD203B41FA5}">
                      <a16:colId xmlns:a16="http://schemas.microsoft.com/office/drawing/2014/main" val="20001"/>
                    </a:ext>
                  </a:extLst>
                </a:gridCol>
              </a:tblGrid>
              <a:tr h="370840">
                <a:tc>
                  <a:txBody>
                    <a:bodyPr/>
                    <a:lstStyle/>
                    <a:p>
                      <a:r>
                        <a:rPr lang="en-US" sz="1600" dirty="0"/>
                        <a:t>Market</a:t>
                      </a:r>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US" sz="1600" dirty="0"/>
                        <a:t>Taiwan</a:t>
                      </a:r>
                    </a:p>
                  </a:txBody>
                  <a:tcPr/>
                </a:tc>
                <a:tc>
                  <a:txBody>
                    <a:bodyPr/>
                    <a:lstStyle/>
                    <a:p>
                      <a:r>
                        <a:rPr lang="en-US" sz="1600" dirty="0"/>
                        <a:t>10% from </a:t>
                      </a:r>
                      <a:r>
                        <a:rPr lang="en-US" sz="1600" baseline="0" dirty="0"/>
                        <a:t>close</a:t>
                      </a:r>
                      <a:endParaRPr lang="en-US" sz="1600" dirty="0"/>
                    </a:p>
                  </a:txBody>
                  <a:tcPr/>
                </a:tc>
                <a:extLst>
                  <a:ext uri="{0D108BD9-81ED-4DB2-BD59-A6C34878D82A}">
                    <a16:rowId xmlns:a16="http://schemas.microsoft.com/office/drawing/2014/main" val="10002"/>
                  </a:ext>
                </a:extLst>
              </a:tr>
              <a:tr h="370840">
                <a:tc>
                  <a:txBody>
                    <a:bodyPr/>
                    <a:lstStyle/>
                    <a:p>
                      <a:r>
                        <a:rPr lang="en-US" sz="1600" dirty="0"/>
                        <a:t>China</a:t>
                      </a:r>
                    </a:p>
                  </a:txBody>
                  <a:tcPr/>
                </a:tc>
                <a:tc>
                  <a:txBody>
                    <a:bodyPr/>
                    <a:lstStyle/>
                    <a:p>
                      <a:r>
                        <a:rPr lang="en-US" sz="1600" dirty="0"/>
                        <a:t>10% from close</a:t>
                      </a:r>
                    </a:p>
                  </a:txBody>
                  <a:tcPr/>
                </a:tc>
                <a:extLst>
                  <a:ext uri="{0D108BD9-81ED-4DB2-BD59-A6C34878D82A}">
                    <a16:rowId xmlns:a16="http://schemas.microsoft.com/office/drawing/2014/main" val="10003"/>
                  </a:ext>
                </a:extLst>
              </a:tr>
              <a:tr h="370840">
                <a:tc>
                  <a:txBody>
                    <a:bodyPr/>
                    <a:lstStyle/>
                    <a:p>
                      <a:r>
                        <a:rPr lang="en-US" sz="1600" dirty="0"/>
                        <a:t>Singapore</a:t>
                      </a:r>
                    </a:p>
                  </a:txBody>
                  <a:tcPr/>
                </a:tc>
                <a:tc>
                  <a:txBody>
                    <a:bodyPr/>
                    <a:lstStyle/>
                    <a:p>
                      <a:r>
                        <a:rPr lang="en-US" sz="1600" dirty="0"/>
                        <a:t>10% from close</a:t>
                      </a:r>
                    </a:p>
                  </a:txBody>
                  <a:tcPr/>
                </a:tc>
                <a:extLst>
                  <a:ext uri="{0D108BD9-81ED-4DB2-BD59-A6C34878D82A}">
                    <a16:rowId xmlns:a16="http://schemas.microsoft.com/office/drawing/2014/main" val="10004"/>
                  </a:ext>
                </a:extLst>
              </a:tr>
              <a:tr h="370840">
                <a:tc>
                  <a:txBody>
                    <a:bodyPr/>
                    <a:lstStyle/>
                    <a:p>
                      <a:r>
                        <a:rPr lang="en-US" sz="1600" dirty="0"/>
                        <a:t>Korea</a:t>
                      </a:r>
                    </a:p>
                  </a:txBody>
                  <a:tcPr/>
                </a:tc>
                <a:tc>
                  <a:txBody>
                    <a:bodyPr/>
                    <a:lstStyle/>
                    <a:p>
                      <a:r>
                        <a:rPr lang="en-US" sz="1600" dirty="0"/>
                        <a:t>15% from close</a:t>
                      </a:r>
                    </a:p>
                  </a:txBody>
                  <a:tcPr/>
                </a:tc>
                <a:extLst>
                  <a:ext uri="{0D108BD9-81ED-4DB2-BD59-A6C34878D82A}">
                    <a16:rowId xmlns:a16="http://schemas.microsoft.com/office/drawing/2014/main" val="10005"/>
                  </a:ext>
                </a:extLst>
              </a:tr>
            </a:tbl>
          </a:graphicData>
        </a:graphic>
      </p:graphicFrame>
      <p:sp>
        <p:nvSpPr>
          <p:cNvPr id="4" name="TextBox 3"/>
          <p:cNvSpPr txBox="1"/>
          <p:nvPr/>
        </p:nvSpPr>
        <p:spPr>
          <a:xfrm>
            <a:off x="827584" y="4707136"/>
            <a:ext cx="7028184" cy="646331"/>
          </a:xfrm>
          <a:prstGeom prst="rect">
            <a:avLst/>
          </a:prstGeom>
          <a:noFill/>
        </p:spPr>
        <p:txBody>
          <a:bodyPr wrap="square" rtlCol="0">
            <a:spAutoFit/>
          </a:bodyPr>
          <a:lstStyle/>
          <a:p>
            <a:r>
              <a:rPr lang="en-US" sz="1800" dirty="0" smtClean="0"/>
              <a:t>Many developing stock exchanges use fixed price range which is simple to understand but prevent effective </a:t>
            </a:r>
            <a:r>
              <a:rPr lang="en-US" sz="1800" b="1" dirty="0" smtClean="0">
                <a:solidFill>
                  <a:srgbClr val="0070C0"/>
                </a:solidFill>
              </a:rPr>
              <a:t>stock price discovery</a:t>
            </a:r>
            <a:endParaRPr lang="en-US" sz="1800" b="1" dirty="0">
              <a:solidFill>
                <a:srgbClr val="0070C0"/>
              </a:solidFill>
            </a:endParaRPr>
          </a:p>
        </p:txBody>
      </p:sp>
    </p:spTree>
    <p:extLst>
      <p:ext uri="{BB962C8B-B14F-4D97-AF65-F5344CB8AC3E}">
        <p14:creationId xmlns:p14="http://schemas.microsoft.com/office/powerpoint/2010/main" val="31892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 </a:t>
            </a:r>
            <a:r>
              <a:rPr lang="en-US" dirty="0"/>
              <a:t>	</a:t>
            </a:r>
          </a:p>
        </p:txBody>
      </p:sp>
      <p:sp>
        <p:nvSpPr>
          <p:cNvPr id="4" name="TextBox 3"/>
          <p:cNvSpPr txBox="1"/>
          <p:nvPr/>
        </p:nvSpPr>
        <p:spPr>
          <a:xfrm>
            <a:off x="618220" y="1908427"/>
            <a:ext cx="6840760" cy="646331"/>
          </a:xfrm>
          <a:prstGeom prst="rect">
            <a:avLst/>
          </a:prstGeom>
          <a:noFill/>
        </p:spPr>
        <p:txBody>
          <a:bodyPr wrap="square" rtlCol="0">
            <a:spAutoFit/>
          </a:bodyPr>
          <a:lstStyle/>
          <a:p>
            <a:r>
              <a:rPr lang="en-US" sz="1800" dirty="0" smtClean="0"/>
              <a:t>During extreme price volatility, the </a:t>
            </a:r>
            <a:r>
              <a:rPr lang="en-US" sz="1800" dirty="0"/>
              <a:t>biggest risk is </a:t>
            </a:r>
            <a:r>
              <a:rPr lang="en-US" sz="1800" b="1" dirty="0">
                <a:solidFill>
                  <a:srgbClr val="0070C0"/>
                </a:solidFill>
              </a:rPr>
              <a:t>making an </a:t>
            </a:r>
            <a:r>
              <a:rPr lang="en-US" sz="1800" b="1" dirty="0" smtClean="0">
                <a:solidFill>
                  <a:srgbClr val="0070C0"/>
                </a:solidFill>
              </a:rPr>
              <a:t>rush decision while </a:t>
            </a:r>
            <a:r>
              <a:rPr lang="en-US" sz="1800" b="1" dirty="0">
                <a:solidFill>
                  <a:srgbClr val="0070C0"/>
                </a:solidFill>
              </a:rPr>
              <a:t>the price is moving </a:t>
            </a:r>
            <a:r>
              <a:rPr lang="en-US" sz="1800" dirty="0"/>
              <a:t>a </a:t>
            </a:r>
            <a:r>
              <a:rPr lang="en-US" sz="1800" dirty="0" smtClean="0"/>
              <a:t>lot at the same time</a:t>
            </a:r>
            <a:endParaRPr lang="en-US" sz="1200" dirty="0"/>
          </a:p>
        </p:txBody>
      </p:sp>
      <p:sp>
        <p:nvSpPr>
          <p:cNvPr id="8" name="TextBox 7"/>
          <p:cNvSpPr txBox="1"/>
          <p:nvPr/>
        </p:nvSpPr>
        <p:spPr>
          <a:xfrm>
            <a:off x="395536" y="3573016"/>
            <a:ext cx="5734896" cy="1477328"/>
          </a:xfrm>
          <a:prstGeom prst="rect">
            <a:avLst/>
          </a:prstGeom>
          <a:noFill/>
        </p:spPr>
        <p:txBody>
          <a:bodyPr wrap="square" rtlCol="0">
            <a:spAutoFit/>
          </a:bodyPr>
          <a:lstStyle/>
          <a:p>
            <a:r>
              <a:rPr lang="en-US" sz="1800" dirty="0" smtClean="0"/>
              <a:t>Many developed stock exchanges has </a:t>
            </a:r>
            <a:r>
              <a:rPr lang="en-US" sz="1800" b="1" dirty="0" smtClean="0">
                <a:solidFill>
                  <a:srgbClr val="0070C0"/>
                </a:solidFill>
              </a:rPr>
              <a:t>circuit breaker</a:t>
            </a:r>
          </a:p>
          <a:p>
            <a:pPr marL="285750" indent="-285750">
              <a:buFont typeface="Arial" panose="020B0604020202020204" pitchFamily="34" charset="0"/>
              <a:buChar char="•"/>
            </a:pPr>
            <a:r>
              <a:rPr lang="en-US" sz="1800" dirty="0" smtClean="0"/>
              <a:t>Trigger when the price hit the control price range  </a:t>
            </a:r>
          </a:p>
          <a:p>
            <a:pPr marL="285750" indent="-285750">
              <a:buFont typeface="Arial" panose="020B0604020202020204" pitchFamily="34" charset="0"/>
              <a:buChar char="•"/>
            </a:pPr>
            <a:r>
              <a:rPr lang="en-US" sz="1800" dirty="0" smtClean="0"/>
              <a:t>Suspend the trading (or </a:t>
            </a:r>
            <a:r>
              <a:rPr lang="en-US" sz="1800" dirty="0"/>
              <a:t>trade within </a:t>
            </a:r>
            <a:r>
              <a:rPr lang="en-US" sz="1800" dirty="0" smtClean="0"/>
              <a:t>the price </a:t>
            </a:r>
            <a:r>
              <a:rPr lang="en-US" sz="1800" dirty="0"/>
              <a:t>range) </a:t>
            </a:r>
            <a:r>
              <a:rPr lang="en-US" sz="1800" dirty="0" smtClean="0"/>
              <a:t>for few </a:t>
            </a:r>
            <a:r>
              <a:rPr lang="en-US" sz="1800" dirty="0" err="1" smtClean="0"/>
              <a:t>mins</a:t>
            </a:r>
            <a:endParaRPr lang="en-US" sz="1800" dirty="0" smtClean="0"/>
          </a:p>
          <a:p>
            <a:pPr marL="285750" indent="-285750">
              <a:buFont typeface="Arial" panose="020B0604020202020204" pitchFamily="34" charset="0"/>
              <a:buChar char="•"/>
            </a:pPr>
            <a:r>
              <a:rPr lang="en-US" sz="1800" dirty="0" smtClean="0"/>
              <a:t>Resume trading with the new price range</a:t>
            </a:r>
            <a:endParaRPr lang="en-US" sz="1800" dirty="0"/>
          </a:p>
        </p:txBody>
      </p:sp>
      <p:grpSp>
        <p:nvGrpSpPr>
          <p:cNvPr id="6" name="Group 5"/>
          <p:cNvGrpSpPr/>
          <p:nvPr/>
        </p:nvGrpSpPr>
        <p:grpSpPr>
          <a:xfrm>
            <a:off x="6378788" y="3359180"/>
            <a:ext cx="2250168" cy="2371468"/>
            <a:chOff x="6378788" y="3359180"/>
            <a:chExt cx="2250168" cy="2371468"/>
          </a:xfrm>
        </p:grpSpPr>
        <p:pic>
          <p:nvPicPr>
            <p:cNvPr id="2050" name="Picture 2" descr="青雲國雄喵- WhatSti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194" y="335918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8788" y="5268983"/>
              <a:ext cx="2250168" cy="461665"/>
            </a:xfrm>
            <a:prstGeom prst="rect">
              <a:avLst/>
            </a:prstGeom>
            <a:noFill/>
          </p:spPr>
          <p:txBody>
            <a:bodyPr wrap="none" rtlCol="0">
              <a:spAutoFit/>
            </a:bodyPr>
            <a:lstStyle/>
            <a:p>
              <a:r>
                <a:rPr lang="en-US" dirty="0" smtClean="0"/>
                <a:t>Stop and Think</a:t>
              </a:r>
              <a:endParaRPr lang="en-US" dirty="0"/>
            </a:p>
          </p:txBody>
        </p:sp>
      </p:grpSp>
    </p:spTree>
    <p:extLst>
      <p:ext uri="{BB962C8B-B14F-4D97-AF65-F5344CB8AC3E}">
        <p14:creationId xmlns:p14="http://schemas.microsoft.com/office/powerpoint/2010/main" val="14305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Price </a:t>
            </a:r>
            <a:r>
              <a:rPr lang="en-US" dirty="0" smtClean="0"/>
              <a:t>Control</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2"/>
              </a:rPr>
              <a:t>Volatility </a:t>
            </a:r>
            <a:r>
              <a:rPr lang="en-US" sz="1600" dirty="0">
                <a:hlinkClick r:id="rId2"/>
              </a:rPr>
              <a:t>Control Mechanism (</a:t>
            </a:r>
            <a:r>
              <a:rPr lang="en-US" sz="1600" dirty="0" smtClean="0">
                <a:hlinkClick r:id="rId2"/>
              </a:rPr>
              <a:t>VCM)</a:t>
            </a:r>
            <a:r>
              <a:rPr lang="en-US" sz="1600" dirty="0"/>
              <a:t> </a:t>
            </a:r>
            <a:r>
              <a:rPr lang="en-US" sz="1600" dirty="0" smtClean="0"/>
              <a:t>in HK Exchange prevents and </a:t>
            </a:r>
            <a:r>
              <a:rPr lang="en-US" sz="1600" dirty="0"/>
              <a:t>control the </a:t>
            </a:r>
            <a:r>
              <a:rPr lang="en-US" sz="1600" b="1" dirty="0">
                <a:solidFill>
                  <a:srgbClr val="0070C0"/>
                </a:solidFill>
              </a:rPr>
              <a:t>extreme </a:t>
            </a:r>
            <a:r>
              <a:rPr lang="en-US" sz="1600" b="1" dirty="0" smtClean="0">
                <a:solidFill>
                  <a:srgbClr val="0070C0"/>
                </a:solidFill>
              </a:rPr>
              <a:t>price volatility</a:t>
            </a:r>
            <a:r>
              <a:rPr lang="en-US" sz="1600" dirty="0" smtClean="0"/>
              <a:t> </a:t>
            </a:r>
            <a:r>
              <a:rPr lang="en-US" sz="1600" dirty="0"/>
              <a:t>and provide </a:t>
            </a:r>
            <a:r>
              <a:rPr lang="en-US" sz="1600" b="1" dirty="0">
                <a:solidFill>
                  <a:srgbClr val="0070C0"/>
                </a:solidFill>
              </a:rPr>
              <a:t>cool down period</a:t>
            </a:r>
            <a:r>
              <a:rPr lang="en-US" sz="1600" dirty="0" smtClean="0"/>
              <a:t>:</a:t>
            </a:r>
            <a:endParaRPr lang="en-US" sz="18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916832"/>
            <a:ext cx="8136904"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hlinkClick r:id="rId2"/>
              </a:rPr>
              <a:t>SFC reprimands and fines Sun Hung Kai Investment Services Limited</a:t>
            </a:r>
            <a:endParaRPr lang="en-US" sz="1600" dirty="0"/>
          </a:p>
          <a:p>
            <a:pPr marL="0" indent="0"/>
            <a:r>
              <a:rPr lang="en-US" sz="1600" dirty="0"/>
              <a:t>Fined </a:t>
            </a:r>
            <a:r>
              <a:rPr lang="en-US" sz="1600" b="1" dirty="0">
                <a:solidFill>
                  <a:srgbClr val="0070C0"/>
                </a:solidFill>
              </a:rPr>
              <a:t>$1.5 million </a:t>
            </a:r>
            <a:r>
              <a:rPr lang="en-US" sz="1600" dirty="0"/>
              <a:t>for internal control failures relating to an erroneous buy order for </a:t>
            </a:r>
            <a:r>
              <a:rPr lang="en-US" sz="1600" b="1" dirty="0">
                <a:solidFill>
                  <a:srgbClr val="0070C0"/>
                </a:solidFill>
              </a:rPr>
              <a:t>two billion shares of China Life</a:t>
            </a:r>
            <a:r>
              <a:rPr lang="en-US" sz="1600" dirty="0"/>
              <a:t>. On 8 September 2011, an account executive of SHKIS received an order from a client to buy </a:t>
            </a:r>
            <a:r>
              <a:rPr lang="en-US" sz="1600" b="1" dirty="0">
                <a:solidFill>
                  <a:srgbClr val="0070C0"/>
                </a:solidFill>
              </a:rPr>
              <a:t>25,000 shares of China Life at $18.82</a:t>
            </a:r>
            <a:r>
              <a:rPr lang="en-US" sz="1600" dirty="0"/>
              <a:t>. The account executive, however, mistakenly inputted “</a:t>
            </a:r>
            <a:r>
              <a:rPr lang="en-US" sz="1600" b="1" dirty="0">
                <a:solidFill>
                  <a:srgbClr val="0070C0"/>
                </a:solidFill>
              </a:rPr>
              <a:t>2,500,018,000</a:t>
            </a:r>
            <a:r>
              <a:rPr lang="en-US" sz="1600" dirty="0"/>
              <a:t>” shares as the order quantity. The dealing system of SHKIS automatically split the erroneous order into </a:t>
            </a:r>
            <a:r>
              <a:rPr lang="en-US" sz="1600" b="1" dirty="0">
                <a:solidFill>
                  <a:srgbClr val="0070C0"/>
                </a:solidFill>
              </a:rPr>
              <a:t>834 smaller orders </a:t>
            </a:r>
            <a:r>
              <a:rPr lang="en-US" sz="1600" dirty="0"/>
              <a:t>which were then sent to the market</a:t>
            </a:r>
          </a:p>
          <a:p>
            <a:pPr marL="0" indent="0"/>
            <a:endParaRPr lang="en-US" sz="1600" b="1" dirty="0">
              <a:solidFill>
                <a:srgbClr val="0070C0"/>
              </a:solidFill>
            </a:endParaRPr>
          </a:p>
          <a:p>
            <a:pPr marL="0" indent="0"/>
            <a:r>
              <a:rPr lang="en-US" sz="1600" dirty="0" smtClean="0">
                <a:hlinkClick r:id="rId3"/>
              </a:rPr>
              <a:t>SFC </a:t>
            </a:r>
            <a:r>
              <a:rPr lang="en-US" sz="1600" dirty="0">
                <a:hlinkClick r:id="rId3"/>
              </a:rPr>
              <a:t>reprimands and fines Interactive Brokers </a:t>
            </a:r>
            <a:endParaRPr lang="en-US" sz="1600" dirty="0"/>
          </a:p>
          <a:p>
            <a:pPr marL="0" indent="0"/>
            <a:r>
              <a:rPr lang="en-US" sz="1600" b="1" dirty="0">
                <a:solidFill>
                  <a:srgbClr val="0070C0"/>
                </a:solidFill>
              </a:rPr>
              <a:t>Fined $4.5 million </a:t>
            </a:r>
            <a:r>
              <a:rPr lang="en-US" sz="1600" dirty="0"/>
              <a:t>for its execution of </a:t>
            </a:r>
            <a:r>
              <a:rPr lang="en-US" sz="1600" b="1" dirty="0">
                <a:solidFill>
                  <a:srgbClr val="0070C0"/>
                </a:solidFill>
              </a:rPr>
              <a:t>market orders </a:t>
            </a:r>
            <a:r>
              <a:rPr lang="en-US" sz="1600" dirty="0"/>
              <a:t>using electronic and </a:t>
            </a:r>
            <a:r>
              <a:rPr lang="en-US" sz="1600" b="1" dirty="0">
                <a:solidFill>
                  <a:srgbClr val="0070C0"/>
                </a:solidFill>
              </a:rPr>
              <a:t>algorithmic trading systems</a:t>
            </a:r>
            <a:r>
              <a:rPr lang="en-US" sz="1600" dirty="0"/>
              <a:t>. The SFC’s disciplinary action followed two market disruption incidents in 2015 and 2016 where the share prices of Hong Kong-listed O-Net Communications (Group) Limited and AAG Energy Holdings Limited were </a:t>
            </a:r>
            <a:r>
              <a:rPr lang="en-US" sz="1600" b="1" dirty="0">
                <a:solidFill>
                  <a:srgbClr val="0070C0"/>
                </a:solidFill>
              </a:rPr>
              <a:t>ramped up by 48.7 per cent and 126 per cent, respectively, in less than two minutes</a:t>
            </a:r>
            <a:r>
              <a:rPr lang="en-US" sz="16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20807" y="1988840"/>
            <a:ext cx="8208912" cy="42484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800" b="1" dirty="0"/>
              <a:t>Fat Finger Limit (FFL): </a:t>
            </a:r>
            <a:r>
              <a:rPr lang="en-US" sz="1800" dirty="0"/>
              <a:t>set the max quantity &amp; notional, price deviation to catch unrealistic inputs due to </a:t>
            </a:r>
            <a:r>
              <a:rPr lang="en-US" sz="1800" b="1" dirty="0">
                <a:solidFill>
                  <a:srgbClr val="0070C0"/>
                </a:solidFill>
              </a:rPr>
              <a:t>extreme market conditions, human typos or erroneous </a:t>
            </a:r>
            <a:r>
              <a:rPr lang="en-US" sz="1800" b="1" dirty="0" smtClean="0">
                <a:solidFill>
                  <a:srgbClr val="0070C0"/>
                </a:solidFill>
              </a:rPr>
              <a:t>setup</a:t>
            </a:r>
            <a:br>
              <a:rPr lang="en-US" sz="1800" b="1" dirty="0" smtClean="0">
                <a:solidFill>
                  <a:srgbClr val="0070C0"/>
                </a:solidFill>
              </a:rPr>
            </a:br>
            <a:r>
              <a:rPr lang="en-US" sz="1600" i="1" dirty="0"/>
              <a:t>(Example FFL: </a:t>
            </a:r>
            <a:r>
              <a:rPr lang="en-US" sz="1600" i="1" dirty="0" smtClean="0"/>
              <a:t>a trader </a:t>
            </a:r>
            <a:r>
              <a:rPr lang="en-US" sz="1600" b="1" i="1" dirty="0" smtClean="0">
                <a:solidFill>
                  <a:srgbClr val="0070C0"/>
                </a:solidFill>
              </a:rPr>
              <a:t>reversed</a:t>
            </a:r>
            <a:r>
              <a:rPr lang="en-US" sz="1600" b="1" i="1" dirty="0" smtClean="0"/>
              <a:t> </a:t>
            </a:r>
            <a:r>
              <a:rPr lang="en-US" sz="1600" b="1" i="1" dirty="0"/>
              <a:t>the order price/quantity input</a:t>
            </a:r>
            <a:r>
              <a:rPr lang="en-US" sz="1600" i="1" dirty="0"/>
              <a:t>)</a:t>
            </a:r>
          </a:p>
          <a:p>
            <a:pPr lvl="1"/>
            <a:endParaRPr lang="en-US" sz="1800" dirty="0"/>
          </a:p>
          <a:p>
            <a:pPr lvl="1"/>
            <a:r>
              <a:rPr lang="en-US" sz="1800" b="1" dirty="0"/>
              <a:t>Price Impact</a:t>
            </a:r>
            <a:r>
              <a:rPr lang="en-US" sz="1800" dirty="0"/>
              <a:t>: </a:t>
            </a:r>
            <a:r>
              <a:rPr lang="en-US" sz="1800" b="1" dirty="0">
                <a:solidFill>
                  <a:srgbClr val="0070C0"/>
                </a:solidFill>
              </a:rPr>
              <a:t>snap a starting reference price </a:t>
            </a:r>
            <a:r>
              <a:rPr lang="en-US" sz="1800" dirty="0"/>
              <a:t>and set the Algo trading price range (usually in steps of 3%, 5%, 10% etc.)</a:t>
            </a:r>
          </a:p>
          <a:p>
            <a:pPr marL="457200" lvl="1" indent="0">
              <a:buNone/>
            </a:pPr>
            <a:endParaRPr lang="en-US" sz="1800" dirty="0"/>
          </a:p>
          <a:p>
            <a:pPr marL="800100" lvl="1" indent="-342900">
              <a:buFont typeface="Arial" panose="020B0604020202020204" pitchFamily="34" charset="0"/>
              <a:buChar char="•"/>
            </a:pPr>
            <a:r>
              <a:rPr lang="en-US" sz="1800" b="1" dirty="0"/>
              <a:t>Prevent Own Execution</a:t>
            </a:r>
            <a:r>
              <a:rPr lang="en-US" sz="1800" dirty="0"/>
              <a:t>: For certain </a:t>
            </a:r>
            <a:r>
              <a:rPr lang="en-US" sz="1800" dirty="0" err="1"/>
              <a:t>Algos</a:t>
            </a:r>
            <a:r>
              <a:rPr lang="en-US" sz="1800" dirty="0"/>
              <a:t> (Market Making), Buy/Sell price can never been crossed as it will lead to executions. This may be deemed as </a:t>
            </a:r>
            <a:r>
              <a:rPr lang="en-US" sz="1800" b="1" dirty="0">
                <a:solidFill>
                  <a:srgbClr val="0070C0"/>
                </a:solidFill>
              </a:rPr>
              <a:t>creating fake transactions</a:t>
            </a:r>
          </a:p>
          <a:p>
            <a:pPr marL="800100" lvl="1" indent="-342900">
              <a:buFont typeface="Arial" panose="020B0604020202020204" pitchFamily="34" charset="0"/>
              <a:buChar char="•"/>
            </a:pPr>
            <a:endParaRPr lang="en-US" sz="1600" b="1" dirty="0"/>
          </a:p>
          <a:p>
            <a:pPr marL="800100" lvl="1" indent="-342900">
              <a:buFont typeface="Arial" panose="020B0604020202020204" pitchFamily="34" charset="0"/>
              <a:buChar char="•"/>
            </a:pPr>
            <a:endParaRPr lang="en-US" sz="16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920880"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solidFill>
                  <a:srgbClr val="0070C0"/>
                </a:solidFill>
              </a:rPr>
              <a:t>Environment Segregation</a:t>
            </a:r>
            <a:r>
              <a:rPr lang="en-US" sz="1800" dirty="0"/>
              <a:t>: Development, QA (testing) and production environment needs to be separated properly</a:t>
            </a:r>
            <a:endParaRPr lang="en-US" sz="1600" dirty="0"/>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pic>
        <p:nvPicPr>
          <p:cNvPr id="6" name="Picture 2" descr="File:Linux command-line. Bash. GNOME Terminal. screenshot.png - 維基百科，自由嘅百科全書"/>
          <p:cNvPicPr>
            <a:picLocks noChangeAspect="1" noChangeArrowheads="1"/>
          </p:cNvPicPr>
          <p:nvPr/>
        </p:nvPicPr>
        <p:blipFill rotWithShape="1">
          <a:blip r:embed="rId2">
            <a:extLst>
              <a:ext uri="{28A0092B-C50C-407E-A947-70E740481C1C}">
                <a14:useLocalDpi xmlns:a14="http://schemas.microsoft.com/office/drawing/2010/main" val="0"/>
              </a:ext>
            </a:extLst>
          </a:blip>
          <a:srcRect t="10288" b="14940"/>
          <a:stretch/>
        </p:blipFill>
        <p:spPr bwMode="auto">
          <a:xfrm>
            <a:off x="366179" y="2444502"/>
            <a:ext cx="3810000"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ce Between a Terminal, Shell, TTY, and Console"/>
          <p:cNvPicPr>
            <a:picLocks noChangeAspect="1" noChangeArrowheads="1"/>
          </p:cNvPicPr>
          <p:nvPr/>
        </p:nvPicPr>
        <p:blipFill rotWithShape="1">
          <a:blip r:embed="rId3">
            <a:extLst>
              <a:ext uri="{28A0092B-C50C-407E-A947-70E740481C1C}">
                <a14:useLocalDpi xmlns:a14="http://schemas.microsoft.com/office/drawing/2010/main" val="0"/>
              </a:ext>
            </a:extLst>
          </a:blip>
          <a:srcRect t="12094" r="18409"/>
          <a:stretch/>
        </p:blipFill>
        <p:spPr bwMode="auto">
          <a:xfrm>
            <a:off x="4355976" y="2420888"/>
            <a:ext cx="3948683" cy="2136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閒聊】這.....是什麼鬼?!(官方已修正) @未來戰哈啦板- 巴哈姆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947" y="4699507"/>
            <a:ext cx="1467949" cy="1467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35896" y="5949280"/>
            <a:ext cx="184731" cy="461665"/>
          </a:xfrm>
          <a:prstGeom prst="rect">
            <a:avLst/>
          </a:prstGeom>
          <a:noFill/>
        </p:spPr>
        <p:txBody>
          <a:bodyPr wrap="none" rtlCol="0">
            <a:spAutoFit/>
          </a:bodyPr>
          <a:lstStyle/>
          <a:p>
            <a:endParaRPr lang="en-US" dirty="0"/>
          </a:p>
        </p:txBody>
      </p:sp>
      <p:sp>
        <p:nvSpPr>
          <p:cNvPr id="10" name="TextBox 9"/>
          <p:cNvSpPr txBox="1"/>
          <p:nvPr/>
        </p:nvSpPr>
        <p:spPr>
          <a:xfrm>
            <a:off x="3728261" y="5118283"/>
            <a:ext cx="3063659" cy="707886"/>
          </a:xfrm>
          <a:prstGeom prst="rect">
            <a:avLst/>
          </a:prstGeom>
          <a:noFill/>
        </p:spPr>
        <p:txBody>
          <a:bodyPr wrap="none" rtlCol="0">
            <a:spAutoFit/>
          </a:bodyPr>
          <a:lstStyle/>
          <a:p>
            <a:r>
              <a:rPr lang="en-US" sz="2000" dirty="0"/>
              <a:t>Which one is testing?</a:t>
            </a:r>
          </a:p>
          <a:p>
            <a:r>
              <a:rPr lang="en-US" sz="2000" dirty="0"/>
              <a:t>Which one is production?</a:t>
            </a:r>
          </a:p>
        </p:txBody>
      </p:sp>
    </p:spTree>
    <p:extLst>
      <p:ext uri="{BB962C8B-B14F-4D97-AF65-F5344CB8AC3E}">
        <p14:creationId xmlns:p14="http://schemas.microsoft.com/office/powerpoint/2010/main" val="22344889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grpSp>
        <p:nvGrpSpPr>
          <p:cNvPr id="6" name="Group 5"/>
          <p:cNvGrpSpPr/>
          <p:nvPr/>
        </p:nvGrpSpPr>
        <p:grpSpPr>
          <a:xfrm>
            <a:off x="1547664" y="2132856"/>
            <a:ext cx="5256584" cy="3395434"/>
            <a:chOff x="1547664" y="2193806"/>
            <a:chExt cx="5256584" cy="3395434"/>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93806"/>
              <a:ext cx="5256584" cy="339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4725144"/>
              <a:ext cx="4104009" cy="830997"/>
            </a:xfrm>
            <a:prstGeom prst="rect">
              <a:avLst/>
            </a:prstGeom>
            <a:noFill/>
          </p:spPr>
          <p:txBody>
            <a:bodyPr wrap="none" rtlCol="0">
              <a:spAutoFit/>
            </a:bodyPr>
            <a:lstStyle/>
            <a:p>
              <a:r>
                <a:rPr lang="zh-TW" altLang="en-US" dirty="0">
                  <a:solidFill>
                    <a:schemeClr val="bg1"/>
                  </a:solidFill>
                </a:rPr>
                <a:t>耶穌都留佢唔住 我話嘅</a:t>
              </a:r>
              <a:endParaRPr lang="en-US" altLang="zh-TW" dirty="0">
                <a:solidFill>
                  <a:schemeClr val="bg1"/>
                </a:solidFill>
              </a:endParaRPr>
            </a:p>
            <a:p>
              <a:r>
                <a:rPr lang="en-US" dirty="0">
                  <a:solidFill>
                    <a:schemeClr val="bg1"/>
                  </a:solidFill>
                </a:rPr>
                <a:t>Even Jesus cannot save you</a:t>
              </a:r>
            </a:p>
          </p:txBody>
        </p:sp>
      </p:grpSp>
      <p:sp>
        <p:nvSpPr>
          <p:cNvPr id="4" name="TextBox 3"/>
          <p:cNvSpPr txBox="1"/>
          <p:nvPr/>
        </p:nvSpPr>
        <p:spPr>
          <a:xfrm>
            <a:off x="899592" y="5590981"/>
            <a:ext cx="6552728" cy="646331"/>
          </a:xfrm>
          <a:prstGeom prst="rect">
            <a:avLst/>
          </a:prstGeom>
          <a:noFill/>
        </p:spPr>
        <p:txBody>
          <a:bodyPr wrap="square" rtlCol="0">
            <a:spAutoFit/>
          </a:bodyPr>
          <a:lstStyle/>
          <a:p>
            <a:pPr marL="400050"/>
            <a:r>
              <a:rPr lang="en-US" sz="1800" dirty="0"/>
              <a:t>Developer sends a test order to production (real exchange) could become a </a:t>
            </a:r>
            <a:r>
              <a:rPr lang="en-US" sz="1800" b="1" dirty="0">
                <a:solidFill>
                  <a:srgbClr val="0070C0"/>
                </a:solidFill>
              </a:rPr>
              <a:t>major disaster</a:t>
            </a:r>
          </a:p>
        </p:txBody>
      </p:sp>
    </p:spTree>
    <p:extLst>
      <p:ext uri="{BB962C8B-B14F-4D97-AF65-F5344CB8AC3E}">
        <p14:creationId xmlns:p14="http://schemas.microsoft.com/office/powerpoint/2010/main" val="399861594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72816"/>
            <a:ext cx="7632848" cy="4320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b="1" dirty="0" smtClean="0">
                <a:solidFill>
                  <a:srgbClr val="0070C0"/>
                </a:solidFill>
              </a:rPr>
              <a:t>Spoofing</a:t>
            </a:r>
            <a:r>
              <a:rPr lang="en-US" sz="1800" dirty="0" smtClean="0"/>
              <a:t> (create </a:t>
            </a:r>
            <a:r>
              <a:rPr lang="en-US" sz="1800" dirty="0"/>
              <a:t>false liquidity to fool the investors</a:t>
            </a:r>
            <a:r>
              <a:rPr lang="en-US" sz="1800" dirty="0" smtClean="0"/>
              <a:t>)</a:t>
            </a:r>
            <a:endParaRPr lang="en-US" sz="1800" b="1" dirty="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2370353"/>
              </p:ext>
            </p:extLst>
          </p:nvPr>
        </p:nvGraphicFramePr>
        <p:xfrm>
          <a:off x="1331640" y="2492896"/>
          <a:ext cx="3384375" cy="1409283"/>
        </p:xfrm>
        <a:graphic>
          <a:graphicData uri="http://schemas.openxmlformats.org/drawingml/2006/table">
            <a:tbl>
              <a:tblPr firstRow="1" firstCol="1" bandRow="1">
                <a:tableStyleId>{5C22544A-7EE6-4342-B048-85BDC9FD1C3A}</a:tableStyleId>
              </a:tblPr>
              <a:tblGrid>
                <a:gridCol w="807151">
                  <a:extLst>
                    <a:ext uri="{9D8B030D-6E8A-4147-A177-3AD203B41FA5}">
                      <a16:colId xmlns:a16="http://schemas.microsoft.com/office/drawing/2014/main" val="20000"/>
                    </a:ext>
                  </a:extLst>
                </a:gridCol>
                <a:gridCol w="955544">
                  <a:extLst>
                    <a:ext uri="{9D8B030D-6E8A-4147-A177-3AD203B41FA5}">
                      <a16:colId xmlns:a16="http://schemas.microsoft.com/office/drawing/2014/main" val="20001"/>
                    </a:ext>
                  </a:extLst>
                </a:gridCol>
                <a:gridCol w="775586">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marL="0" algn="r" defTabSz="914400" rtl="0" eaLnBrk="1" latinLnBrk="0" hangingPunct="1">
                        <a:lnSpc>
                          <a:spcPct val="115000"/>
                        </a:lnSpc>
                        <a:spcAft>
                          <a:spcPts val="0"/>
                        </a:spcAft>
                      </a:pPr>
                      <a:r>
                        <a:rPr lang="en-US" sz="1100" b="1" kern="1200" dirty="0">
                          <a:solidFill>
                            <a:schemeClr val="tx2">
                              <a:lumMod val="85000"/>
                              <a:lumOff val="15000"/>
                            </a:schemeClr>
                          </a:solidFill>
                          <a:effectLst/>
                          <a:latin typeface="+mn-lt"/>
                          <a:ea typeface="+mn-ea"/>
                          <a:cs typeface="+mn-cs"/>
                        </a:rPr>
                        <a:t>10,000</a:t>
                      </a: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31850380"/>
              </p:ext>
            </p:extLst>
          </p:nvPr>
        </p:nvGraphicFramePr>
        <p:xfrm>
          <a:off x="1115616" y="4581128"/>
          <a:ext cx="3600400" cy="1409283"/>
        </p:xfrm>
        <a:graphic>
          <a:graphicData uri="http://schemas.openxmlformats.org/drawingml/2006/table">
            <a:tbl>
              <a:tblPr firstRow="1" firstCol="1" bandRow="1">
                <a:tableStyleId>{5C22544A-7EE6-4342-B048-85BDC9FD1C3A}</a:tableStyleId>
              </a:tblPr>
              <a:tblGrid>
                <a:gridCol w="1008112">
                  <a:extLst>
                    <a:ext uri="{9D8B030D-6E8A-4147-A177-3AD203B41FA5}">
                      <a16:colId xmlns:a16="http://schemas.microsoft.com/office/drawing/2014/main" val="20000"/>
                    </a:ext>
                  </a:extLst>
                </a:gridCol>
                <a:gridCol w="867096">
                  <a:extLst>
                    <a:ext uri="{9D8B030D-6E8A-4147-A177-3AD203B41FA5}">
                      <a16:colId xmlns:a16="http://schemas.microsoft.com/office/drawing/2014/main" val="20001"/>
                    </a:ext>
                  </a:extLst>
                </a:gridCol>
                <a:gridCol w="825092">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100" dirty="0">
                          <a:solidFill>
                            <a:schemeClr val="tx2">
                              <a:lumMod val="85000"/>
                              <a:lumOff val="15000"/>
                            </a:schemeClr>
                          </a:solidFill>
                          <a:effectLst/>
                        </a:rPr>
                        <a:t>1,010,000</a:t>
                      </a:r>
                      <a:endParaRPr lang="en-US" sz="1100" dirty="0">
                        <a:solidFill>
                          <a:schemeClr val="tx2">
                            <a:lumMod val="85000"/>
                            <a:lumOff val="15000"/>
                          </a:schemeClr>
                        </a:solidFill>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100" dirty="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100" dirty="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100" dirty="0">
                          <a:effectLst/>
                        </a:rPr>
                        <a:t>20,000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Curved Right Arrow 9"/>
          <p:cNvSpPr/>
          <p:nvPr/>
        </p:nvSpPr>
        <p:spPr bwMode="auto">
          <a:xfrm>
            <a:off x="323528" y="2564904"/>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Curved Right Arrow 12"/>
          <p:cNvSpPr/>
          <p:nvPr/>
        </p:nvSpPr>
        <p:spPr bwMode="auto">
          <a:xfrm rot="10800000">
            <a:off x="899593" y="2492896"/>
            <a:ext cx="576064" cy="2520280"/>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4" name="Group 3"/>
          <p:cNvGrpSpPr/>
          <p:nvPr/>
        </p:nvGrpSpPr>
        <p:grpSpPr>
          <a:xfrm>
            <a:off x="5220072" y="2492896"/>
            <a:ext cx="3194938" cy="3528392"/>
            <a:chOff x="5220072" y="2564904"/>
            <a:chExt cx="3194938" cy="3528392"/>
          </a:xfrm>
        </p:grpSpPr>
        <p:sp>
          <p:nvSpPr>
            <p:cNvPr id="14" name="Rectangle 13"/>
            <p:cNvSpPr/>
            <p:nvPr/>
          </p:nvSpPr>
          <p:spPr bwMode="auto">
            <a:xfrm>
              <a:off x="5265495" y="2564904"/>
              <a:ext cx="3095761"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Algo logic calculates a theoretic</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price to buy 1M shares at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152.000322</a:t>
              </a:r>
              <a:endParaRPr kumimoji="0" lang="en-US" sz="2000" b="1" i="0" u="none" strike="noStrike" cap="none" normalizeH="0" baseline="0" dirty="0">
                <a:ln>
                  <a:noFill/>
                </a:ln>
                <a:solidFill>
                  <a:srgbClr val="0070C0"/>
                </a:solidFill>
                <a:effectLst/>
                <a:latin typeface="Arial" charset="0"/>
                <a:ea typeface="ＭＳ Ｐゴシック" charset="0"/>
                <a:cs typeface="ＭＳ Ｐゴシック" charset="0"/>
              </a:endParaRPr>
            </a:p>
          </p:txBody>
        </p:sp>
        <p:sp>
          <p:nvSpPr>
            <p:cNvPr id="15" name="Flowchart: Alternate Process 14"/>
            <p:cNvSpPr/>
            <p:nvPr/>
          </p:nvSpPr>
          <p:spPr bwMode="auto">
            <a:xfrm>
              <a:off x="5220072" y="4509120"/>
              <a:ext cx="3194938" cy="1584176"/>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Market rules</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rounds it down to a </a:t>
              </a:r>
              <a:r>
                <a:rPr kumimoji="0" lang="en-US" sz="2000" b="1" i="0" u="none" strike="noStrike" cap="none" normalizeH="0" dirty="0">
                  <a:ln>
                    <a:noFill/>
                  </a:ln>
                  <a:solidFill>
                    <a:srgbClr val="0070C0"/>
                  </a:solidFill>
                  <a:effectLst/>
                  <a:latin typeface="Arial" charset="0"/>
                  <a:ea typeface="ＭＳ Ｐゴシック" charset="0"/>
                  <a:cs typeface="ＭＳ Ｐゴシック" charset="0"/>
                </a:rPr>
                <a:t>valid tick size at 152</a:t>
              </a:r>
              <a:r>
                <a:rPr kumimoji="0" lang="en-US" sz="2000" b="0" i="0" u="none" strike="noStrike" cap="none" normalizeH="0" dirty="0">
                  <a:ln>
                    <a:noFill/>
                  </a:ln>
                  <a:solidFill>
                    <a:srgbClr val="000000"/>
                  </a:solidFill>
                  <a:effectLst/>
                  <a:latin typeface="Arial" charset="0"/>
                  <a:ea typeface="ＭＳ Ｐゴシック" charset="0"/>
                  <a:cs typeface="ＭＳ Ｐゴシック" charset="0"/>
                </a:rPr>
                <a:t> and send this price to the exchange</a:t>
              </a:r>
              <a:endPar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 name="Down Arrow 1"/>
            <p:cNvSpPr/>
            <p:nvPr/>
          </p:nvSpPr>
          <p:spPr bwMode="auto">
            <a:xfrm>
              <a:off x="6247608"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Down Arrow 15"/>
            <p:cNvSpPr/>
            <p:nvPr/>
          </p:nvSpPr>
          <p:spPr bwMode="auto">
            <a:xfrm rot="10800000">
              <a:off x="6823672" y="4005064"/>
              <a:ext cx="412624"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6364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2576360" cy="298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5195451"/>
            <a:ext cx="4573588" cy="1138773"/>
          </a:xfrm>
          <a:prstGeom prst="rect">
            <a:avLst/>
          </a:prstGeom>
          <a:noFill/>
        </p:spPr>
        <p:txBody>
          <a:bodyPr wrap="square" rtlCol="0">
            <a:spAutoFit/>
          </a:bodyPr>
          <a:lstStyle/>
          <a:p>
            <a:pPr algn="ctr"/>
            <a:r>
              <a:rPr lang="en-US" dirty="0" smtClean="0"/>
              <a:t>Mrs. Lam: Dynamic </a:t>
            </a:r>
            <a:r>
              <a:rPr lang="en-US" dirty="0"/>
              <a:t>zero (bugs)</a:t>
            </a:r>
          </a:p>
          <a:p>
            <a:pPr marL="0" lvl="1" algn="ctr"/>
            <a:r>
              <a:rPr lang="zh-TW" altLang="en-US" dirty="0"/>
              <a:t>林</a:t>
            </a:r>
            <a:r>
              <a:rPr lang="zh-TW" altLang="en-US" dirty="0" smtClean="0"/>
              <a:t>太</a:t>
            </a:r>
            <a:r>
              <a:rPr lang="en-US" altLang="zh-TW" dirty="0" smtClean="0"/>
              <a:t>: </a:t>
            </a:r>
            <a:r>
              <a:rPr lang="zh-TW" altLang="en-US" dirty="0" smtClean="0"/>
              <a:t>動</a:t>
            </a:r>
            <a:r>
              <a:rPr lang="zh-TW" altLang="en-US" dirty="0"/>
              <a:t>態清零</a:t>
            </a:r>
            <a:endParaRPr lang="en-US" altLang="zh-TW" dirty="0"/>
          </a:p>
          <a:p>
            <a:endParaRPr lang="en-US" sz="2000" dirty="0"/>
          </a:p>
        </p:txBody>
      </p:sp>
      <p:sp>
        <p:nvSpPr>
          <p:cNvPr id="2" name="TextBox 1"/>
          <p:cNvSpPr txBox="1"/>
          <p:nvPr/>
        </p:nvSpPr>
        <p:spPr>
          <a:xfrm>
            <a:off x="4499992" y="2492896"/>
            <a:ext cx="3456384" cy="1569660"/>
          </a:xfrm>
          <a:prstGeom prst="rect">
            <a:avLst/>
          </a:prstGeom>
          <a:noFill/>
        </p:spPr>
        <p:txBody>
          <a:bodyPr wrap="square" rtlCol="0">
            <a:spAutoFit/>
          </a:bodyPr>
          <a:lstStyle/>
          <a:p>
            <a:r>
              <a:rPr lang="en-US" b="1" dirty="0"/>
              <a:t>Senior Management </a:t>
            </a:r>
            <a:r>
              <a:rPr lang="en-US" dirty="0"/>
              <a:t>request to </a:t>
            </a:r>
            <a:r>
              <a:rPr lang="en-US" b="1" dirty="0">
                <a:solidFill>
                  <a:srgbClr val="0070C0"/>
                </a:solidFill>
              </a:rPr>
              <a:t>get rid of all </a:t>
            </a:r>
            <a:r>
              <a:rPr lang="en-US" dirty="0"/>
              <a:t>these bugs in the Algo logic </a:t>
            </a:r>
          </a:p>
        </p:txBody>
      </p:sp>
    </p:spTree>
    <p:extLst>
      <p:ext uri="{BB962C8B-B14F-4D97-AF65-F5344CB8AC3E}">
        <p14:creationId xmlns:p14="http://schemas.microsoft.com/office/powerpoint/2010/main" val="32429446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4066128" y="2204864"/>
            <a:ext cx="4132664" cy="2376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400" b="1" u="sng" dirty="0"/>
              <a:t>Transactions count</a:t>
            </a:r>
            <a:endParaRPr lang="en-US" sz="2400" u="sng" dirty="0"/>
          </a:p>
          <a:p>
            <a:pPr marL="457200" lvl="1" indent="0">
              <a:buNone/>
            </a:pPr>
            <a:r>
              <a:rPr lang="en-US" sz="2000" dirty="0"/>
              <a:t>In the risk control layer, </a:t>
            </a:r>
            <a:r>
              <a:rPr lang="en-US" sz="2000" b="1" dirty="0">
                <a:solidFill>
                  <a:srgbClr val="0070C0"/>
                </a:solidFill>
              </a:rPr>
              <a:t>limit</a:t>
            </a:r>
            <a:r>
              <a:rPr lang="en-US" sz="2000" dirty="0"/>
              <a:t> the numbers of </a:t>
            </a:r>
            <a:r>
              <a:rPr lang="en-US" sz="2000" b="1" dirty="0">
                <a:solidFill>
                  <a:srgbClr val="0070C0"/>
                </a:solidFill>
              </a:rPr>
              <a:t>repeated</a:t>
            </a:r>
            <a:r>
              <a:rPr lang="en-US" sz="2000" dirty="0"/>
              <a:t> cancel/resend with same price and quantity </a:t>
            </a:r>
            <a:r>
              <a:rPr lang="en-US" sz="2000" b="1" dirty="0">
                <a:solidFill>
                  <a:srgbClr val="0070C0"/>
                </a:solidFill>
              </a:rPr>
              <a:t>per minute</a:t>
            </a:r>
          </a:p>
          <a:p>
            <a:pPr lvl="1"/>
            <a:endParaRPr lang="en-US" sz="2000" dirty="0"/>
          </a:p>
          <a:p>
            <a:pPr lvl="1"/>
            <a:endParaRPr lang="en-US" sz="2000" dirty="0"/>
          </a:p>
          <a:p>
            <a:pPr marL="800100" lvl="1" indent="-342900">
              <a:buFont typeface="Arial" panose="020B0604020202020204" pitchFamily="34" charset="0"/>
              <a:buChar char="•"/>
            </a:pPr>
            <a:endParaRPr lang="en-US" sz="2000" b="1" dirty="0">
              <a:solidFill>
                <a:srgbClr val="0070C0"/>
              </a:solidFill>
            </a:endParaRPr>
          </a:p>
          <a:p>
            <a:pPr marL="800100" lvl="1" indent="-342900">
              <a:buFont typeface="Arial" panose="020B0604020202020204" pitchFamily="34" charset="0"/>
              <a:buChar char="•"/>
            </a:pPr>
            <a:endParaRPr lang="en-US" sz="2000" b="1" dirty="0">
              <a:solidFill>
                <a:srgbClr val="0070C0"/>
              </a:solidFill>
            </a:endParaRPr>
          </a:p>
        </p:txBody>
      </p:sp>
      <p:pic>
        <p:nvPicPr>
          <p:cNvPr id="8" name="Picture 7"/>
          <p:cNvPicPr>
            <a:picLocks noChangeAspect="1"/>
          </p:cNvPicPr>
          <p:nvPr/>
        </p:nvPicPr>
        <p:blipFill>
          <a:blip r:embed="rId2"/>
          <a:stretch>
            <a:fillRect/>
          </a:stretch>
        </p:blipFill>
        <p:spPr>
          <a:xfrm>
            <a:off x="1403648" y="1916832"/>
            <a:ext cx="2116861" cy="3077806"/>
          </a:xfrm>
          <a:prstGeom prst="rect">
            <a:avLst/>
          </a:prstGeom>
        </p:spPr>
      </p:pic>
      <p:sp>
        <p:nvSpPr>
          <p:cNvPr id="11" name="TextBox 10"/>
          <p:cNvSpPr txBox="1"/>
          <p:nvPr/>
        </p:nvSpPr>
        <p:spPr>
          <a:xfrm>
            <a:off x="323528" y="5161066"/>
            <a:ext cx="4573588" cy="1138773"/>
          </a:xfrm>
          <a:prstGeom prst="rect">
            <a:avLst/>
          </a:prstGeom>
          <a:noFill/>
        </p:spPr>
        <p:txBody>
          <a:bodyPr wrap="square" rtlCol="0">
            <a:spAutoFit/>
          </a:bodyPr>
          <a:lstStyle/>
          <a:p>
            <a:pPr algn="ctr"/>
            <a:r>
              <a:rPr lang="en-US" dirty="0" smtClean="0"/>
              <a:t>Mrs. Ho: Five times a night</a:t>
            </a:r>
            <a:endParaRPr lang="en-US" dirty="0"/>
          </a:p>
          <a:p>
            <a:pPr marL="0" lvl="1" algn="ctr"/>
            <a:r>
              <a:rPr lang="zh-TW" altLang="en-US" dirty="0"/>
              <a:t>何太</a:t>
            </a:r>
            <a:r>
              <a:rPr lang="en-US" altLang="zh-TW" dirty="0" smtClean="0"/>
              <a:t>: </a:t>
            </a:r>
            <a:r>
              <a:rPr lang="zh-TW" altLang="en-US" dirty="0"/>
              <a:t>一晚五次</a:t>
            </a:r>
            <a:endParaRPr lang="en-US" altLang="zh-TW" dirty="0"/>
          </a:p>
          <a:p>
            <a:endParaRPr lang="en-US" sz="2000" dirty="0"/>
          </a:p>
        </p:txBody>
      </p:sp>
    </p:spTree>
    <p:extLst>
      <p:ext uri="{BB962C8B-B14F-4D97-AF65-F5344CB8AC3E}">
        <p14:creationId xmlns:p14="http://schemas.microsoft.com/office/powerpoint/2010/main" val="134008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pSp>
        <p:nvGrpSpPr>
          <p:cNvPr id="9" name="Group 8"/>
          <p:cNvGrpSpPr/>
          <p:nvPr/>
        </p:nvGrpSpPr>
        <p:grpSpPr>
          <a:xfrm>
            <a:off x="3995936" y="1908423"/>
            <a:ext cx="4771946" cy="4419481"/>
            <a:chOff x="3995936" y="1908423"/>
            <a:chExt cx="4771946" cy="4419481"/>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08423"/>
              <a:ext cx="462793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3995936" y="4221088"/>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4283968" y="5589240"/>
              <a:ext cx="4390946" cy="738664"/>
            </a:xfrm>
            <a:prstGeom prst="rect">
              <a:avLst/>
            </a:prstGeom>
            <a:noFill/>
          </p:spPr>
          <p:txBody>
            <a:bodyPr wrap="none" rtlCol="0">
              <a:spAutoFit/>
            </a:bodyPr>
            <a:lstStyle/>
            <a:p>
              <a:r>
                <a:rPr lang="en-US" sz="1400" dirty="0"/>
                <a:t>Lot Size is a minimum buying unit</a:t>
              </a:r>
            </a:p>
            <a:p>
              <a:r>
                <a:rPr lang="en-US" sz="1400" dirty="0"/>
                <a:t>$0.142 * 10,000 = </a:t>
              </a:r>
              <a:r>
                <a:rPr lang="en-US" sz="1400" dirty="0" smtClean="0"/>
                <a:t>1,420</a:t>
              </a:r>
            </a:p>
            <a:p>
              <a:r>
                <a:rPr lang="en-US" sz="1400" dirty="0" smtClean="0"/>
                <a:t>Price change 8.974% </a:t>
              </a:r>
              <a:r>
                <a:rPr lang="en-US" sz="1400" b="1" dirty="0" smtClean="0">
                  <a:solidFill>
                    <a:srgbClr val="0070C0"/>
                  </a:solidFill>
                </a:rPr>
                <a:t>volatile</a:t>
              </a:r>
              <a:r>
                <a:rPr lang="en-US" sz="1400" dirty="0" smtClean="0"/>
                <a:t> enough for day trading</a:t>
              </a:r>
              <a:endParaRPr lang="en-US" sz="1400" dirty="0"/>
            </a:p>
          </p:txBody>
        </p:sp>
      </p:grpSp>
      <p:sp>
        <p:nvSpPr>
          <p:cNvPr id="12" name="Content Placeholder 1"/>
          <p:cNvSpPr txBox="1">
            <a:spLocks/>
          </p:cNvSpPr>
          <p:nvPr/>
        </p:nvSpPr>
        <p:spPr>
          <a:xfrm>
            <a:off x="287524" y="1908423"/>
            <a:ext cx="3708412" cy="87250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a:t>monitors </a:t>
            </a:r>
            <a:r>
              <a:rPr lang="en-US" sz="1600" b="1" dirty="0">
                <a:solidFill>
                  <a:srgbClr val="0070C0"/>
                </a:solidFill>
              </a:rPr>
              <a:t>few hundred active warrants </a:t>
            </a:r>
            <a:r>
              <a:rPr lang="en-US" sz="1600" dirty="0"/>
              <a:t>in </a:t>
            </a:r>
            <a:r>
              <a:rPr lang="en-US" sz="1600" b="1" dirty="0">
                <a:solidFill>
                  <a:srgbClr val="0070C0"/>
                </a:solidFill>
              </a:rPr>
              <a:t>real-time</a:t>
            </a:r>
            <a:r>
              <a:rPr lang="en-US" sz="1600" dirty="0"/>
              <a:t> for the following conditions:</a:t>
            </a:r>
            <a:endParaRPr lang="en-US" sz="1400" dirty="0"/>
          </a:p>
          <a:p>
            <a:pPr marL="0" indent="0"/>
            <a:r>
              <a:rPr lang="en-US" sz="1600" dirty="0"/>
              <a:t>			</a:t>
            </a:r>
          </a:p>
          <a:p>
            <a:pPr marL="0" indent="0"/>
            <a:r>
              <a:rPr lang="en-US" sz="1800" dirty="0"/>
              <a:t>		</a:t>
            </a:r>
          </a:p>
        </p:txBody>
      </p:sp>
      <p:grpSp>
        <p:nvGrpSpPr>
          <p:cNvPr id="10" name="Group 9"/>
          <p:cNvGrpSpPr/>
          <p:nvPr/>
        </p:nvGrpSpPr>
        <p:grpSpPr>
          <a:xfrm>
            <a:off x="359532" y="3068960"/>
            <a:ext cx="3708412" cy="3024336"/>
            <a:chOff x="359532" y="3068960"/>
            <a:chExt cx="3708412" cy="3024336"/>
          </a:xfrm>
        </p:grpSpPr>
        <p:sp>
          <p:nvSpPr>
            <p:cNvPr id="7" name="Content Placeholder 1"/>
            <p:cNvSpPr txBox="1">
              <a:spLocks/>
            </p:cNvSpPr>
            <p:nvPr/>
          </p:nvSpPr>
          <p:spPr>
            <a:xfrm>
              <a:off x="359532" y="3068960"/>
              <a:ext cx="3708412" cy="30243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t>1. Enter Trade </a:t>
              </a:r>
              <a:r>
                <a:rPr lang="en-US" sz="1600" dirty="0"/>
                <a:t>when </a:t>
              </a:r>
              <a:r>
                <a:rPr lang="en-US" sz="1600" b="1" dirty="0">
                  <a:solidFill>
                    <a:srgbClr val="FF0000"/>
                  </a:solidFill>
                </a:rPr>
                <a:t>“suspected” super user</a:t>
              </a:r>
              <a:r>
                <a:rPr lang="en-US" sz="1600" dirty="0"/>
                <a:t> trade </a:t>
              </a:r>
              <a:br>
                <a:rPr lang="en-US" sz="1600" dirty="0"/>
              </a:br>
              <a:endParaRPr lang="en-US" sz="1600" dirty="0"/>
            </a:p>
            <a:p>
              <a:pPr marL="0" indent="0"/>
              <a:r>
                <a:rPr lang="en-US" sz="1600" b="1" dirty="0"/>
                <a:t>   Large Notional</a:t>
              </a:r>
              <a:r>
                <a:rPr lang="en-US" sz="1600" dirty="0"/>
                <a:t>: </a:t>
              </a:r>
            </a:p>
            <a:p>
              <a:pPr marL="0" indent="0"/>
              <a:r>
                <a:rPr lang="en-US" sz="1600" dirty="0"/>
                <a:t>     a </a:t>
              </a:r>
              <a:r>
                <a:rPr lang="en-US" sz="1600" b="1" dirty="0">
                  <a:solidFill>
                    <a:srgbClr val="0070C0"/>
                  </a:solidFill>
                </a:rPr>
                <a:t>single trade </a:t>
              </a:r>
              <a:r>
                <a:rPr lang="en-US" sz="1600" dirty="0"/>
                <a:t>&gt; </a:t>
              </a:r>
              <a:r>
                <a:rPr lang="en-US" sz="1600" dirty="0" smtClean="0"/>
                <a:t>$50,000</a:t>
              </a:r>
              <a:endParaRPr lang="en-US" sz="1600" dirty="0"/>
            </a:p>
            <a:p>
              <a:pPr marL="0" indent="0"/>
              <a:endParaRPr lang="en-US" sz="1400" dirty="0"/>
            </a:p>
            <a:p>
              <a:pPr marL="0" indent="0"/>
              <a:r>
                <a:rPr lang="en-US" sz="1400" b="1" dirty="0"/>
                <a:t>   Price move up immediately</a:t>
              </a:r>
              <a:r>
                <a:rPr lang="en-US" sz="1400" dirty="0"/>
                <a:t>: </a:t>
              </a:r>
            </a:p>
            <a:p>
              <a:pPr marL="0" indent="0"/>
              <a:r>
                <a:rPr lang="en-US" sz="1400" b="1" dirty="0">
                  <a:solidFill>
                    <a:srgbClr val="0070C0"/>
                  </a:solidFill>
                </a:rPr>
                <a:t>     Best Bid price move up</a:t>
              </a:r>
              <a:r>
                <a:rPr lang="en-US" sz="1400" dirty="0"/>
                <a:t> </a:t>
              </a:r>
            </a:p>
            <a:p>
              <a:pPr marL="0" indent="0"/>
              <a:r>
                <a:rPr lang="en-US" sz="1400" dirty="0"/>
                <a:t>    (&gt;= 1 tick </a:t>
              </a:r>
              <a:r>
                <a:rPr lang="en-US" sz="1400" b="1" dirty="0">
                  <a:solidFill>
                    <a:srgbClr val="0070C0"/>
                  </a:solidFill>
                </a:rPr>
                <a:t>within</a:t>
              </a:r>
              <a:r>
                <a:rPr lang="en-US" sz="1400" dirty="0">
                  <a:solidFill>
                    <a:srgbClr val="0070C0"/>
                  </a:solidFill>
                </a:rPr>
                <a:t> </a:t>
              </a:r>
              <a:r>
                <a:rPr lang="en-US" sz="1400" dirty="0"/>
                <a:t>5s)</a:t>
              </a:r>
            </a:p>
            <a:p>
              <a:pPr marL="0" indent="0"/>
              <a:r>
                <a:rPr lang="en-US" sz="1600" dirty="0"/>
                <a:t>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sp>
          <p:nvSpPr>
            <p:cNvPr id="2" name="Right Arrow 1"/>
            <p:cNvSpPr/>
            <p:nvPr/>
          </p:nvSpPr>
          <p:spPr bwMode="auto">
            <a:xfrm rot="16200000">
              <a:off x="2749724" y="5157192"/>
              <a:ext cx="360040"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3" name="Oval 12"/>
          <p:cNvSpPr/>
          <p:nvPr/>
        </p:nvSpPr>
        <p:spPr bwMode="auto">
          <a:xfrm>
            <a:off x="4148336" y="2852936"/>
            <a:ext cx="2457981"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6606317" y="3284984"/>
            <a:ext cx="1854115"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536" y="2169775"/>
            <a:ext cx="4727480" cy="2987460"/>
          </a:xfrm>
          <a:prstGeom prst="rect">
            <a:avLst/>
          </a:prstGeom>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6" name="TextBox 5"/>
          <p:cNvSpPr txBox="1"/>
          <p:nvPr/>
        </p:nvSpPr>
        <p:spPr>
          <a:xfrm>
            <a:off x="3419872" y="2619811"/>
            <a:ext cx="1512168" cy="830997"/>
          </a:xfrm>
          <a:prstGeom prst="rect">
            <a:avLst/>
          </a:prstGeom>
          <a:noFill/>
        </p:spPr>
        <p:txBody>
          <a:bodyPr wrap="square" rtlCol="0">
            <a:spAutoFit/>
          </a:bodyPr>
          <a:lstStyle/>
          <a:p>
            <a:r>
              <a:rPr lang="en-US" b="1" dirty="0" smtClean="0">
                <a:solidFill>
                  <a:schemeClr val="bg1"/>
                </a:solidFill>
              </a:rPr>
              <a:t>External Auditor</a:t>
            </a:r>
            <a:endParaRPr lang="en-US" b="1" dirty="0">
              <a:solidFill>
                <a:schemeClr val="bg1"/>
              </a:solidFill>
            </a:endParaRPr>
          </a:p>
        </p:txBody>
      </p:sp>
      <p:sp>
        <p:nvSpPr>
          <p:cNvPr id="9" name="TextBox 8"/>
          <p:cNvSpPr txBox="1"/>
          <p:nvPr/>
        </p:nvSpPr>
        <p:spPr>
          <a:xfrm>
            <a:off x="5283329" y="2348880"/>
            <a:ext cx="3134350" cy="2246769"/>
          </a:xfrm>
          <a:prstGeom prst="rect">
            <a:avLst/>
          </a:prstGeom>
          <a:noFill/>
        </p:spPr>
        <p:txBody>
          <a:bodyPr wrap="square" rtlCol="0">
            <a:spAutoFit/>
          </a:bodyPr>
          <a:lstStyle/>
          <a:p>
            <a:r>
              <a:rPr lang="en-US" sz="2000" dirty="0" smtClean="0"/>
              <a:t>Repeatedly hitting compliance / regulation related issues, HK SFC may order to get </a:t>
            </a:r>
            <a:r>
              <a:rPr lang="en-US" sz="2000" b="1" dirty="0" smtClean="0">
                <a:solidFill>
                  <a:srgbClr val="0070C0"/>
                </a:solidFill>
              </a:rPr>
              <a:t>external auditors</a:t>
            </a:r>
            <a:r>
              <a:rPr lang="en-US" sz="2000" dirty="0" smtClean="0"/>
              <a:t> to evaluate the internal trading systems for safety and compliance</a:t>
            </a:r>
            <a:endParaRPr lang="en-US" sz="2000" dirty="0"/>
          </a:p>
        </p:txBody>
      </p:sp>
      <p:sp>
        <p:nvSpPr>
          <p:cNvPr id="10" name="TextBox 9"/>
          <p:cNvSpPr txBox="1"/>
          <p:nvPr/>
        </p:nvSpPr>
        <p:spPr>
          <a:xfrm>
            <a:off x="827584" y="5373216"/>
            <a:ext cx="6396495" cy="400110"/>
          </a:xfrm>
          <a:prstGeom prst="rect">
            <a:avLst/>
          </a:prstGeom>
          <a:noFill/>
        </p:spPr>
        <p:txBody>
          <a:bodyPr wrap="none" rtlCol="0">
            <a:spAutoFit/>
          </a:bodyPr>
          <a:lstStyle/>
          <a:p>
            <a:r>
              <a:rPr lang="en-US" sz="2000" b="1" dirty="0" smtClean="0"/>
              <a:t>How to treat an external auditor</a:t>
            </a:r>
            <a:r>
              <a:rPr lang="en-US" sz="2000" dirty="0" smtClean="0"/>
              <a:t>:   </a:t>
            </a:r>
            <a:r>
              <a:rPr lang="en-US" sz="2000" strike="sngStrike" dirty="0" smtClean="0"/>
              <a:t>Google it </a:t>
            </a:r>
            <a:r>
              <a:rPr lang="en-US" sz="2000" dirty="0" smtClean="0"/>
              <a:t>    </a:t>
            </a:r>
            <a:r>
              <a:rPr lang="en-US" sz="2000" strike="sngStrike" dirty="0" smtClean="0"/>
              <a:t>RTFM</a:t>
            </a:r>
            <a:endParaRPr lang="en-US" sz="2000" strike="sngStrike" dirty="0"/>
          </a:p>
        </p:txBody>
      </p:sp>
    </p:spTree>
    <p:extLst>
      <p:ext uri="{BB962C8B-B14F-4D97-AF65-F5344CB8AC3E}">
        <p14:creationId xmlns:p14="http://schemas.microsoft.com/office/powerpoint/2010/main" val="34228154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Appendix</a:t>
            </a:r>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a:t>~ Appendix Section ~</a:t>
            </a:r>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Touch </a:t>
            </a:r>
            <a:r>
              <a:rPr lang="en-US" sz="1600" dirty="0"/>
              <a:t>- DMA (Direct Market Access), DSA (Direct Strategy Access)</a:t>
            </a:r>
          </a:p>
          <a:p>
            <a:pPr marL="857250" lvl="1" indent="-457200">
              <a:buFont typeface="Arial" panose="020B0604020202020204" pitchFamily="34" charset="0"/>
              <a:buChar char="•"/>
            </a:pPr>
            <a:r>
              <a:rPr lang="en-US" sz="1600" b="1" dirty="0"/>
              <a:t>Prop Desk </a:t>
            </a:r>
            <a:r>
              <a:rPr lang="en-US" sz="1600" dirty="0"/>
              <a:t>– Proprietary trading and take P&amp;L on positions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t>Flow</a:t>
            </a:r>
          </a:p>
          <a:p>
            <a:pPr marL="857250" lvl="2" indent="-457200">
              <a:buFont typeface="Arial" panose="020B0604020202020204" pitchFamily="34" charset="0"/>
              <a:buChar char="•"/>
            </a:pPr>
            <a:r>
              <a:rPr lang="en-US" sz="1600" b="1" dirty="0"/>
              <a:t>Agency</a:t>
            </a:r>
            <a:r>
              <a:rPr lang="en-US" sz="1600" dirty="0"/>
              <a:t> - (Client, </a:t>
            </a:r>
            <a:r>
              <a:rPr lang="en-US" sz="1600" b="1" dirty="0">
                <a:solidFill>
                  <a:srgbClr val="0070C0"/>
                </a:solidFill>
              </a:rPr>
              <a:t>Client Facilitation</a:t>
            </a:r>
            <a:r>
              <a:rPr lang="en-US" sz="1600" dirty="0"/>
              <a:t>) </a:t>
            </a:r>
          </a:p>
          <a:p>
            <a:pPr marL="857250" lvl="2" indent="-457200">
              <a:buFont typeface="Arial" panose="020B0604020202020204" pitchFamily="34" charset="0"/>
              <a:buChar char="•"/>
            </a:pPr>
            <a:r>
              <a:rPr lang="en-US" sz="1600" b="1" dirty="0"/>
              <a:t>Risk</a:t>
            </a:r>
            <a:r>
              <a:rPr lang="en-US" sz="1600" dirty="0"/>
              <a:t> - (Proprietary, Firm/House, </a:t>
            </a:r>
            <a:r>
              <a:rPr lang="en-US" sz="1600" b="1" dirty="0">
                <a:solidFill>
                  <a:srgbClr val="0070C0"/>
                </a:solidFill>
              </a:rPr>
              <a:t>Client Facilitation</a:t>
            </a:r>
            <a:r>
              <a:rPr lang="en-US" sz="1600" dirty="0"/>
              <a:t>)</a:t>
            </a:r>
          </a:p>
          <a:p>
            <a:pPr marL="457200" indent="-457200">
              <a:buFont typeface="Arial" panose="020B0604020202020204" pitchFamily="34" charset="0"/>
              <a:buChar char="•"/>
            </a:pPr>
            <a:endParaRPr lang="en-US" sz="2000" dirty="0"/>
          </a:p>
          <a:p>
            <a:pPr>
              <a:buFont typeface="Arial" panose="020B0604020202020204" pitchFamily="34" charset="0"/>
              <a:buChar char="•"/>
            </a:pPr>
            <a:r>
              <a:rPr lang="en-US" sz="1800" b="1" dirty="0"/>
              <a:t>Compliance and Regulator</a:t>
            </a:r>
          </a:p>
          <a:p>
            <a:pPr lvl="1">
              <a:buFont typeface="Arial" panose="020B0604020202020204" pitchFamily="34" charset="0"/>
              <a:buChar char="•"/>
            </a:pPr>
            <a:r>
              <a:rPr lang="fr-FR" sz="1600" dirty="0"/>
              <a:t>Algo documentation, training, </a:t>
            </a:r>
            <a:r>
              <a:rPr lang="fr-FR" sz="1600" dirty="0" err="1"/>
              <a:t>testing</a:t>
            </a:r>
            <a:r>
              <a:rPr lang="fr-FR" sz="1600" dirty="0"/>
              <a:t> and audit, </a:t>
            </a:r>
            <a:r>
              <a:rPr lang="fr-FR" sz="1600" dirty="0" err="1"/>
              <a:t>Dark</a:t>
            </a:r>
            <a:r>
              <a:rPr lang="fr-FR" sz="1600" dirty="0"/>
              <a:t> Pool License</a:t>
            </a:r>
            <a:endParaRPr lang="en-US" sz="16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404924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Players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Buy Side </a:t>
            </a:r>
          </a:p>
          <a:p>
            <a:pPr marL="857250" lvl="1" indent="-457200">
              <a:buFont typeface="Arial" panose="020B0604020202020204" pitchFamily="34" charset="0"/>
              <a:buChar char="•"/>
            </a:pPr>
            <a:r>
              <a:rPr lang="en-US" sz="1600" b="1" dirty="0"/>
              <a:t>Hedge funds, HFT, Proprietary Trading</a:t>
            </a:r>
            <a:r>
              <a:rPr lang="en-US" sz="1600" dirty="0"/>
              <a:t>: Renaissance Tech, DE Shaw, AQR</a:t>
            </a:r>
          </a:p>
          <a:p>
            <a:pPr marL="857250" lvl="1" indent="-457200">
              <a:buFont typeface="Arial" panose="020B0604020202020204" pitchFamily="34" charset="0"/>
              <a:buChar char="•"/>
            </a:pPr>
            <a:r>
              <a:rPr lang="en-US" sz="1600" b="1" dirty="0"/>
              <a:t>Asset Management</a:t>
            </a:r>
            <a:r>
              <a:rPr lang="en-US" sz="1600" dirty="0"/>
              <a:t>: </a:t>
            </a:r>
            <a:r>
              <a:rPr lang="en-US" sz="1600" dirty="0" err="1"/>
              <a:t>BlockRock</a:t>
            </a:r>
            <a:r>
              <a:rPr lang="en-US" sz="1600" dirty="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Sell Side</a:t>
            </a:r>
          </a:p>
          <a:p>
            <a:pPr marL="857250" lvl="1" indent="-457200">
              <a:buFont typeface="Arial" panose="020B0604020202020204" pitchFamily="34" charset="0"/>
              <a:buChar char="•"/>
            </a:pPr>
            <a:r>
              <a:rPr lang="en-US" sz="1600" b="1" dirty="0"/>
              <a:t>Agency Brokers</a:t>
            </a:r>
            <a:r>
              <a:rPr lang="en-US" sz="1600" dirty="0"/>
              <a:t>: ITG, Instinet</a:t>
            </a:r>
          </a:p>
          <a:p>
            <a:pPr marL="857250" lvl="1" indent="-457200">
              <a:buFont typeface="Arial" panose="020B0604020202020204" pitchFamily="34" charset="0"/>
              <a:buChar char="•"/>
            </a:pPr>
            <a:r>
              <a:rPr lang="en-US" sz="1600" b="1" dirty="0"/>
              <a:t>Investment banks</a:t>
            </a:r>
            <a:r>
              <a:rPr lang="en-US" sz="1600" dirty="0"/>
              <a:t>: Goldman Sachs, Citi, Credit Suisse</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Algo Vendors</a:t>
            </a:r>
          </a:p>
          <a:p>
            <a:pPr marL="857250" lvl="1" indent="-457200">
              <a:buFont typeface="Arial" panose="020B0604020202020204" pitchFamily="34" charset="0"/>
              <a:buChar char="•"/>
            </a:pPr>
            <a:r>
              <a:rPr lang="en-US" sz="1600" dirty="0" err="1"/>
              <a:t>Fidessa</a:t>
            </a:r>
            <a:r>
              <a:rPr lang="en-US" sz="1600" dirty="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a:t>Trading Networks</a:t>
            </a:r>
          </a:p>
          <a:p>
            <a:pPr marL="857250" lvl="1" indent="-457200">
              <a:buFont typeface="Arial" panose="020B0604020202020204" pitchFamily="34" charset="0"/>
              <a:buChar char="•"/>
            </a:pPr>
            <a:r>
              <a:rPr lang="en-US" sz="1400" dirty="0" err="1"/>
              <a:t>Liquidnet</a:t>
            </a:r>
            <a:endParaRPr lang="en-US" sz="1400" dirty="0"/>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41173991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Objective</a:t>
            </a:r>
            <a:r>
              <a:rPr lang="en-US" sz="1800" dirty="0"/>
              <a:t>: Track </a:t>
            </a:r>
            <a:r>
              <a:rPr lang="en-US" sz="1800" b="1" dirty="0">
                <a:solidFill>
                  <a:srgbClr val="0070C0"/>
                </a:solidFill>
              </a:rPr>
              <a:t>abnormal movements </a:t>
            </a:r>
            <a:r>
              <a:rPr lang="en-US" sz="1800" dirty="0"/>
              <a:t>for </a:t>
            </a:r>
            <a:r>
              <a:rPr lang="en-US" sz="1800" b="1" dirty="0">
                <a:solidFill>
                  <a:srgbClr val="0070C0"/>
                </a:solidFill>
              </a:rPr>
              <a:t>small caps </a:t>
            </a:r>
            <a:r>
              <a:rPr lang="en-US" sz="1800" dirty="0"/>
              <a:t>HK names</a:t>
            </a:r>
          </a:p>
          <a:p>
            <a:pPr marL="0" indent="0"/>
            <a:endParaRPr lang="en-US" sz="1800" dirty="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684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475523" y="2138959"/>
            <a:ext cx="405823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Criteria</a:t>
            </a:r>
            <a:r>
              <a:rPr lang="en-US" sz="1800" dirty="0"/>
              <a:t>:</a:t>
            </a:r>
          </a:p>
          <a:p>
            <a:pPr marL="685800" lvl="1">
              <a:buFont typeface="Arial" panose="020B0604020202020204" pitchFamily="34" charset="0"/>
              <a:buChar char="•"/>
            </a:pPr>
            <a:r>
              <a:rPr lang="en-US" sz="1600" dirty="0"/>
              <a:t>Daily movement &gt; 10% </a:t>
            </a:r>
          </a:p>
          <a:p>
            <a:pPr marL="685800" lvl="1">
              <a:buFont typeface="Arial" panose="020B0604020202020204" pitchFamily="34" charset="0"/>
              <a:buChar char="•"/>
            </a:pPr>
            <a:r>
              <a:rPr lang="en-US" sz="1600" dirty="0"/>
              <a:t>Market cap &lt; HK$ 5 billions</a:t>
            </a:r>
          </a:p>
          <a:p>
            <a:pPr marL="685800" lvl="1">
              <a:buFont typeface="Arial" panose="020B0604020202020204" pitchFamily="34" charset="0"/>
              <a:buChar char="•"/>
            </a:pPr>
            <a:r>
              <a:rPr lang="en-US" sz="1600" dirty="0"/>
              <a:t>Daily </a:t>
            </a:r>
            <a:r>
              <a:rPr lang="en-US" sz="1600" dirty="0" smtClean="0"/>
              <a:t>Turnover </a:t>
            </a:r>
            <a:r>
              <a:rPr lang="en-US" sz="1600" dirty="0"/>
              <a:t>&gt; HK$10M</a:t>
            </a:r>
          </a:p>
          <a:p>
            <a:pPr marL="685800" lvl="1">
              <a:buFont typeface="Arial" panose="020B0604020202020204" pitchFamily="34" charset="0"/>
              <a:buChar char="•"/>
            </a:pPr>
            <a:r>
              <a:rPr lang="en-US" sz="1600" dirty="0"/>
              <a:t>No. of trades &gt; 200 </a:t>
            </a:r>
            <a:r>
              <a:rPr lang="en-US" sz="1600" dirty="0" smtClean="0"/>
              <a:t/>
            </a:r>
            <a:br>
              <a:rPr lang="en-US" sz="1600" dirty="0" smtClean="0"/>
            </a:br>
            <a:r>
              <a:rPr lang="en-US" sz="1600" dirty="0" smtClean="0"/>
              <a:t>(</a:t>
            </a:r>
            <a:r>
              <a:rPr lang="en-US" sz="1600" dirty="0"/>
              <a:t>or 10x last 50 day </a:t>
            </a:r>
            <a:r>
              <a:rPr lang="en-US" sz="1600" dirty="0" err="1"/>
              <a:t>avg</a:t>
            </a:r>
            <a:r>
              <a:rPr lang="en-US" sz="1600" dirty="0"/>
              <a:t>)</a:t>
            </a:r>
          </a:p>
          <a:p>
            <a:pPr marL="685800" lvl="1">
              <a:buFont typeface="Arial" panose="020B0604020202020204" pitchFamily="34" charset="0"/>
              <a:buChar char="•"/>
            </a:pPr>
            <a:endParaRPr lang="en-US" sz="1600" dirty="0"/>
          </a:p>
          <a:p>
            <a:pPr marL="0" indent="0"/>
            <a:endParaRPr lang="en-US" sz="2000" dirty="0"/>
          </a:p>
        </p:txBody>
      </p:sp>
      <p:graphicFrame>
        <p:nvGraphicFramePr>
          <p:cNvPr id="9" name="Table 8"/>
          <p:cNvGraphicFramePr>
            <a:graphicFrameLocks noGrp="1"/>
          </p:cNvGraphicFramePr>
          <p:nvPr>
            <p:extLst/>
          </p:nvPr>
        </p:nvGraphicFramePr>
        <p:xfrm>
          <a:off x="4554601" y="1988840"/>
          <a:ext cx="3528392" cy="3634331"/>
        </p:xfrm>
        <a:graphic>
          <a:graphicData uri="http://schemas.openxmlformats.org/drawingml/2006/table">
            <a:tbl>
              <a:tblPr>
                <a:tableStyleId>{5C22544A-7EE6-4342-B048-85BDC9FD1C3A}</a:tableStyleId>
              </a:tblPr>
              <a:tblGrid>
                <a:gridCol w="936104">
                  <a:extLst>
                    <a:ext uri="{9D8B030D-6E8A-4147-A177-3AD203B41FA5}">
                      <a16:colId xmlns:a16="http://schemas.microsoft.com/office/drawing/2014/main" val="410878037"/>
                    </a:ext>
                  </a:extLst>
                </a:gridCol>
                <a:gridCol w="1454999">
                  <a:extLst>
                    <a:ext uri="{9D8B030D-6E8A-4147-A177-3AD203B41FA5}">
                      <a16:colId xmlns:a16="http://schemas.microsoft.com/office/drawing/2014/main" val="1822499038"/>
                    </a:ext>
                  </a:extLst>
                </a:gridCol>
                <a:gridCol w="1137289">
                  <a:extLst>
                    <a:ext uri="{9D8B030D-6E8A-4147-A177-3AD203B41FA5}">
                      <a16:colId xmlns:a16="http://schemas.microsoft.com/office/drawing/2014/main" val="464477925"/>
                    </a:ext>
                  </a:extLst>
                </a:gridCol>
              </a:tblGrid>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1" u="sng" strike="noStrike" dirty="0">
                          <a:effectLst/>
                        </a:rPr>
                        <a:t>Trades</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684548"/>
                  </a:ext>
                </a:extLst>
              </a:tr>
              <a:tr h="377857">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3689614"/>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5,000,000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10,000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756215"/>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3,000,000 </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20,000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4504712"/>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8204486"/>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125021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             8,000 </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1332879"/>
                  </a:ext>
                </a:extLst>
              </a:tr>
              <a:tr h="377857">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3,000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986919"/>
                  </a:ext>
                </a:extLst>
              </a:tr>
              <a:tr h="20876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4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289404309"/>
                  </a:ext>
                </a:extLst>
              </a:tr>
              <a:tr h="561566">
                <a:tc>
                  <a:txBody>
                    <a:bodyPr/>
                    <a:lstStyle/>
                    <a:p>
                      <a:pPr algn="r" fontAlgn="b"/>
                      <a:r>
                        <a:rPr lang="en-US" sz="1400" u="none" strike="noStrike" dirty="0">
                          <a:effectLst/>
                        </a:rPr>
                        <a:t> </a:t>
                      </a:r>
                      <a:r>
                        <a:rPr lang="en-US" sz="1400" b="1" u="none" strike="noStrike" dirty="0">
                          <a:effectLst/>
                        </a:rPr>
                        <a:t>Turnover</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b="0" u="sng" strike="noStrike" dirty="0" smtClean="0">
                          <a:effectLst/>
                        </a:rPr>
                        <a:t>10,000,000</a:t>
                      </a:r>
                      <a:r>
                        <a:rPr lang="en-US" sz="1400" u="none" strike="noStrike" dirty="0" smtClean="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   </a:t>
                      </a:r>
                      <a:r>
                        <a:rPr lang="en-US" sz="1400" u="sng" strike="noStrike" dirty="0">
                          <a:effectLst/>
                        </a:rPr>
                        <a:t>10,000,000</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7719732"/>
                  </a:ext>
                </a:extLst>
              </a:tr>
            </a:tbl>
          </a:graphicData>
        </a:graphic>
      </p:graphicFrame>
    </p:spTree>
    <p:extLst>
      <p:ext uri="{BB962C8B-B14F-4D97-AF65-F5344CB8AC3E}">
        <p14:creationId xmlns:p14="http://schemas.microsoft.com/office/powerpoint/2010/main" val="4896048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Small Caps</a:t>
            </a:r>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8431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Helvetica Light"/>
              </a:rPr>
              <a:t>Index Future transaction </a:t>
            </a:r>
            <a:r>
              <a:rPr lang="en-US" sz="1400" b="1" dirty="0">
                <a:solidFill>
                  <a:srgbClr val="0070C0"/>
                </a:solidFill>
                <a:cs typeface="Helvetica Light"/>
              </a:rPr>
              <a:t>cost is low </a:t>
            </a:r>
            <a:r>
              <a:rPr lang="en-US" sz="1400" dirty="0">
                <a:cs typeface="Helvetica Light"/>
              </a:rPr>
              <a:t>(HK$15 per contract from Interactive Broker)</a:t>
            </a:r>
          </a:p>
          <a:p>
            <a:pPr marL="285750" indent="-285750">
              <a:buFont typeface="Arial" panose="020B0604020202020204" pitchFamily="34" charset="0"/>
              <a:buChar char="•"/>
            </a:pPr>
            <a:r>
              <a:rPr lang="en-US" sz="1400" dirty="0">
                <a:cs typeface="Helvetica Light"/>
              </a:rPr>
              <a:t>High </a:t>
            </a:r>
            <a:r>
              <a:rPr lang="en-US" sz="1400" b="1" dirty="0">
                <a:solidFill>
                  <a:srgbClr val="0070C0"/>
                </a:solidFill>
                <a:cs typeface="Helvetica Light"/>
              </a:rPr>
              <a:t>liquidity</a:t>
            </a:r>
            <a:r>
              <a:rPr lang="en-US" sz="1400" dirty="0">
                <a:cs typeface="Helvetica Light"/>
              </a:rPr>
              <a:t> and high </a:t>
            </a:r>
            <a:r>
              <a:rPr lang="en-US" sz="1400" b="1" dirty="0">
                <a:solidFill>
                  <a:srgbClr val="0070C0"/>
                </a:solidFill>
                <a:cs typeface="Helvetica Light"/>
              </a:rPr>
              <a:t>leverage </a:t>
            </a:r>
            <a:r>
              <a:rPr lang="en-US" sz="1400" dirty="0">
                <a:cs typeface="Helvetica Light"/>
              </a:rPr>
              <a:t>(Each point is HK$50, HK$10 for mini contracts)</a:t>
            </a:r>
          </a:p>
          <a:p>
            <a:pPr marL="285750" indent="-285750">
              <a:buFont typeface="Arial" panose="020B0604020202020204" pitchFamily="34" charset="0"/>
              <a:buChar char="•"/>
            </a:pPr>
            <a:r>
              <a:rPr lang="en-US" sz="1400" dirty="0">
                <a:cs typeface="Helvetica Light"/>
              </a:rPr>
              <a:t>Represent broad market sentiment (</a:t>
            </a:r>
            <a:r>
              <a:rPr lang="en-US" sz="1400" b="1" dirty="0">
                <a:solidFill>
                  <a:srgbClr val="0070C0"/>
                </a:solidFill>
                <a:cs typeface="Helvetica Light"/>
              </a:rPr>
              <a:t>not controlled by Market Makers </a:t>
            </a:r>
            <a:r>
              <a:rPr lang="en-US" sz="1400" dirty="0">
                <a:cs typeface="Helvetica Light"/>
              </a:rPr>
              <a:t>as in Warrants)</a:t>
            </a:r>
          </a:p>
          <a:p>
            <a:pPr marL="285750" indent="-285750">
              <a:buFont typeface="Arial" panose="020B0604020202020204" pitchFamily="34" charset="0"/>
              <a:buChar char="•"/>
            </a:pPr>
            <a:r>
              <a:rPr lang="en-US" sz="1400" dirty="0">
                <a:cs typeface="Helvetica Light"/>
              </a:rPr>
              <a:t>Can have </a:t>
            </a:r>
            <a:r>
              <a:rPr lang="en-US" sz="1400" b="1" dirty="0">
                <a:solidFill>
                  <a:srgbClr val="0070C0"/>
                </a:solidFill>
                <a:cs typeface="Helvetica Light"/>
              </a:rPr>
              <a:t>short position </a:t>
            </a:r>
            <a:r>
              <a:rPr lang="en-US" sz="1400" dirty="0">
                <a:cs typeface="Helvetica Light"/>
              </a:rPr>
              <a:t>(Warrant cannot short sell)</a:t>
            </a: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0834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HKFE Wave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detect </a:t>
            </a:r>
            <a:r>
              <a:rPr lang="en-US" sz="1800" b="1" dirty="0">
                <a:solidFill>
                  <a:srgbClr val="0070C0"/>
                </a:solidFill>
              </a:rPr>
              <a:t>short term trends </a:t>
            </a:r>
            <a:r>
              <a:rPr lang="en-US" sz="1800" dirty="0"/>
              <a:t>and </a:t>
            </a:r>
            <a:r>
              <a:rPr lang="en-US" sz="1800" b="1" dirty="0">
                <a:solidFill>
                  <a:srgbClr val="0070C0"/>
                </a:solidFill>
              </a:rPr>
              <a:t>regime shift</a:t>
            </a:r>
            <a:r>
              <a:rPr lang="en-US" sz="1800" dirty="0"/>
              <a:t>. Use HKFE because of lower transaction costs</a:t>
            </a:r>
          </a:p>
          <a:p>
            <a:pPr>
              <a:buFont typeface="Arial" panose="020B0604020202020204" pitchFamily="34" charset="0"/>
              <a:buChar char="•"/>
            </a:pPr>
            <a:r>
              <a:rPr lang="en-US" sz="1800" dirty="0"/>
              <a:t>Apply </a:t>
            </a:r>
            <a:r>
              <a:rPr lang="en-US" sz="1800" b="1" dirty="0">
                <a:solidFill>
                  <a:srgbClr val="0070C0"/>
                </a:solidFill>
              </a:rPr>
              <a:t>technical analysis </a:t>
            </a:r>
            <a:r>
              <a:rPr lang="en-US" sz="1800" dirty="0"/>
              <a:t>and pattern 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9593113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Level</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152226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graphicFrame>
        <p:nvGraphicFramePr>
          <p:cNvPr id="8" name="Table 7"/>
          <p:cNvGraphicFramePr>
            <a:graphicFrameLocks noGrp="1"/>
          </p:cNvGraphicFramePr>
          <p:nvPr>
            <p:extLst>
              <p:ext uri="{D42A27DB-BD31-4B8C-83A1-F6EECF244321}">
                <p14:modId xmlns:p14="http://schemas.microsoft.com/office/powerpoint/2010/main" val="3845349680"/>
              </p:ext>
            </p:extLst>
          </p:nvPr>
        </p:nvGraphicFramePr>
        <p:xfrm>
          <a:off x="539552" y="1988840"/>
          <a:ext cx="2808312" cy="2746628"/>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294893">
                <a:tc>
                  <a:txBody>
                    <a:bodyPr/>
                    <a:lstStyle/>
                    <a:p>
                      <a:pPr algn="r" fontAlgn="b"/>
                      <a:r>
                        <a:rPr lang="en-US" sz="1400" b="1" i="0" u="none" strike="noStrike" dirty="0">
                          <a:solidFill>
                            <a:srgbClr val="0000FF"/>
                          </a:solidFill>
                          <a:effectLst/>
                          <a:latin typeface="Arial"/>
                        </a:rPr>
                        <a:t>Min</a:t>
                      </a:r>
                    </a:p>
                  </a:txBody>
                  <a:tcPr marL="9525" marR="9525" marT="9525" marB="0" anchor="b"/>
                </a:tc>
                <a:tc>
                  <a:txBody>
                    <a:bodyPr/>
                    <a:lstStyle/>
                    <a:p>
                      <a:pPr algn="r" fontAlgn="b"/>
                      <a:r>
                        <a:rPr lang="en-US" sz="1400" b="1" i="0" u="none" strike="noStrike" dirty="0">
                          <a:solidFill>
                            <a:srgbClr val="0000FF"/>
                          </a:solidFill>
                          <a:effectLst/>
                          <a:latin typeface="Arial"/>
                        </a:rPr>
                        <a:t>Max</a:t>
                      </a:r>
                    </a:p>
                  </a:txBody>
                  <a:tcPr marL="9525" marR="9525" marT="9525" marB="0" anchor="b"/>
                </a:tc>
                <a:tc>
                  <a:txBody>
                    <a:bodyPr/>
                    <a:lstStyle/>
                    <a:p>
                      <a:pPr algn="r" fontAlgn="b"/>
                      <a:r>
                        <a:rPr lang="en-US" sz="14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0.25</a:t>
                      </a:r>
                      <a:endParaRPr lang="en-US" sz="1400" b="0" i="0" u="none" strike="noStrike" dirty="0">
                        <a:effectLst/>
                        <a:latin typeface="Arial"/>
                      </a:endParaRPr>
                    </a:p>
                  </a:txBody>
                  <a:tcPr marL="9525" marR="9525" marT="9525" marB="0" anchor="b">
                    <a:solidFill>
                      <a:srgbClr val="FFFF00"/>
                    </a:solidFill>
                  </a:tcPr>
                </a:tc>
                <a:tc>
                  <a:txBody>
                    <a:bodyPr/>
                    <a:lstStyle/>
                    <a:p>
                      <a:pPr algn="r" fontAlgn="b"/>
                      <a:r>
                        <a:rPr lang="en-US" sz="1400" u="none" strike="noStrike" dirty="0">
                          <a:effectLst/>
                        </a:rPr>
                        <a:t>0.001</a:t>
                      </a:r>
                      <a:endParaRPr lang="en-US" sz="1400" b="0" i="0" u="none" strike="noStrike" dirty="0">
                        <a:effectLst/>
                        <a:latin typeface="Arial"/>
                      </a:endParaRPr>
                    </a:p>
                  </a:txBody>
                  <a:tcPr marL="9525" marR="9525" marT="9525" marB="0" anchor="b">
                    <a:solidFill>
                      <a:srgbClr val="FFFF00"/>
                    </a:solidFill>
                  </a:tcPr>
                </a:tc>
                <a:extLst>
                  <a:ext uri="{0D108BD9-81ED-4DB2-BD59-A6C34878D82A}">
                    <a16:rowId xmlns:a16="http://schemas.microsoft.com/office/drawing/2014/main" val="10001"/>
                  </a:ext>
                </a:extLst>
              </a:tr>
              <a:tr h="192021">
                <a:tc>
                  <a:txBody>
                    <a:bodyPr/>
                    <a:lstStyle/>
                    <a:p>
                      <a:pPr algn="r" fontAlgn="b"/>
                      <a:r>
                        <a:rPr lang="en-US" sz="1400" u="none" strike="noStrike">
                          <a:effectLst/>
                        </a:rPr>
                        <a:t>0.25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0.005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400" u="none" strike="noStrike">
                          <a:effectLst/>
                        </a:rPr>
                        <a:t>0.5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400" u="none" strike="noStrike">
                          <a:effectLst/>
                        </a:rPr>
                        <a:t>10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400" u="none" strike="noStrike">
                          <a:effectLst/>
                        </a:rPr>
                        <a:t>20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0.05</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400" u="none" strike="noStrike" dirty="0">
                          <a:effectLst/>
                        </a:rPr>
                        <a:t>100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200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0.1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400" u="none" strike="noStrike">
                          <a:effectLst/>
                        </a:rPr>
                        <a:t>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400" u="none" strike="noStrike">
                          <a:effectLst/>
                        </a:rPr>
                        <a:t>500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0.5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400" u="none" strike="noStrike">
                          <a:effectLst/>
                        </a:rPr>
                        <a:t>1000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2000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400" u="none" strike="noStrike">
                          <a:effectLst/>
                        </a:rPr>
                        <a:t>2000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5000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2</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400" u="none" strike="noStrike" dirty="0">
                          <a:effectLst/>
                        </a:rPr>
                        <a:t>5000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9995</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5</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TextBox 3"/>
          <p:cNvSpPr txBox="1"/>
          <p:nvPr/>
        </p:nvSpPr>
        <p:spPr>
          <a:xfrm>
            <a:off x="539552" y="5013176"/>
            <a:ext cx="3024336" cy="523220"/>
          </a:xfrm>
          <a:prstGeom prst="rect">
            <a:avLst/>
          </a:prstGeom>
          <a:noFill/>
        </p:spPr>
        <p:txBody>
          <a:bodyPr wrap="square" rtlCol="0">
            <a:spAutoFit/>
          </a:bodyPr>
          <a:lstStyle/>
          <a:p>
            <a:r>
              <a:rPr lang="en-US" sz="1400" b="1" dirty="0"/>
              <a:t>Tick Size</a:t>
            </a:r>
            <a:r>
              <a:rPr lang="en-US" sz="1400" dirty="0"/>
              <a:t>: the </a:t>
            </a:r>
            <a:r>
              <a:rPr lang="en-US" sz="1400" b="1" dirty="0">
                <a:solidFill>
                  <a:srgbClr val="0070C0"/>
                </a:solidFill>
              </a:rPr>
              <a:t>smallest unit of price increment or decrement</a:t>
            </a:r>
            <a:endParaRPr lang="en-US" sz="1400" dirty="0"/>
          </a:p>
        </p:txBody>
      </p:sp>
      <p:graphicFrame>
        <p:nvGraphicFramePr>
          <p:cNvPr id="11" name="Table 10"/>
          <p:cNvGraphicFramePr>
            <a:graphicFrameLocks noGrp="1"/>
          </p:cNvGraphicFramePr>
          <p:nvPr>
            <p:extLst>
              <p:ext uri="{D42A27DB-BD31-4B8C-83A1-F6EECF244321}">
                <p14:modId xmlns:p14="http://schemas.microsoft.com/office/powerpoint/2010/main" val="1706454658"/>
              </p:ext>
            </p:extLst>
          </p:nvPr>
        </p:nvGraphicFramePr>
        <p:xfrm>
          <a:off x="3851920" y="177281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F3F9FA"/>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3,200,000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7063193"/>
              </p:ext>
            </p:extLst>
          </p:nvPr>
        </p:nvGraphicFramePr>
        <p:xfrm>
          <a:off x="3851920" y="429309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7F3F4"/>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10" name="Down Arrow 9"/>
          <p:cNvSpPr/>
          <p:nvPr/>
        </p:nvSpPr>
        <p:spPr bwMode="auto">
          <a:xfrm>
            <a:off x="5724128" y="3573016"/>
            <a:ext cx="288032" cy="3507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640694" y="3954542"/>
            <a:ext cx="2670924" cy="338554"/>
          </a:xfrm>
          <a:prstGeom prst="rect">
            <a:avLst/>
          </a:prstGeom>
          <a:noFill/>
        </p:spPr>
        <p:txBody>
          <a:bodyPr wrap="none" rtlCol="0">
            <a:spAutoFit/>
          </a:bodyPr>
          <a:lstStyle/>
          <a:p>
            <a:r>
              <a:rPr lang="en-US" sz="1600" b="1" u="sng" dirty="0">
                <a:solidFill>
                  <a:srgbClr val="0070C0"/>
                </a:solidFill>
              </a:rPr>
              <a:t>Best bid </a:t>
            </a:r>
            <a:r>
              <a:rPr lang="en-US" sz="1600" dirty="0"/>
              <a:t>up 1 tick within 5s</a:t>
            </a:r>
          </a:p>
        </p:txBody>
      </p:sp>
      <p:sp>
        <p:nvSpPr>
          <p:cNvPr id="14" name="TextBox 13"/>
          <p:cNvSpPr txBox="1"/>
          <p:nvPr/>
        </p:nvSpPr>
        <p:spPr>
          <a:xfrm>
            <a:off x="3995936" y="3212976"/>
            <a:ext cx="4032448" cy="369332"/>
          </a:xfrm>
          <a:prstGeom prst="rect">
            <a:avLst/>
          </a:prstGeom>
          <a:noFill/>
        </p:spPr>
        <p:txBody>
          <a:bodyPr wrap="square" rtlCol="0">
            <a:spAutoFit/>
          </a:bodyPr>
          <a:lstStyle/>
          <a:p>
            <a:r>
              <a:rPr lang="en-US" sz="1800" b="1" dirty="0"/>
              <a:t>Trade</a:t>
            </a:r>
            <a:r>
              <a:rPr lang="en-US" sz="1800" dirty="0"/>
              <a:t>: </a:t>
            </a:r>
            <a:r>
              <a:rPr lang="en-US" sz="1800" dirty="0" smtClean="0"/>
              <a:t>500,000 @ 0.142 (=$71,000)</a:t>
            </a:r>
            <a:endParaRPr lang="en-US" sz="1800" dirty="0"/>
          </a:p>
        </p:txBody>
      </p:sp>
      <p:sp>
        <p:nvSpPr>
          <p:cNvPr id="6" name="TextBox 5"/>
          <p:cNvSpPr txBox="1"/>
          <p:nvPr/>
        </p:nvSpPr>
        <p:spPr>
          <a:xfrm>
            <a:off x="3563888" y="5877272"/>
            <a:ext cx="5003357" cy="369332"/>
          </a:xfrm>
          <a:prstGeom prst="rect">
            <a:avLst/>
          </a:prstGeom>
          <a:noFill/>
        </p:spPr>
        <p:txBody>
          <a:bodyPr wrap="none" rtlCol="0">
            <a:spAutoFit/>
          </a:bodyPr>
          <a:lstStyle/>
          <a:p>
            <a:r>
              <a:rPr lang="en-US" sz="1800" b="1" dirty="0"/>
              <a:t>Enter Trade</a:t>
            </a:r>
            <a:r>
              <a:rPr lang="en-US" sz="1800" dirty="0"/>
              <a:t>: </a:t>
            </a:r>
            <a:r>
              <a:rPr lang="en-US" sz="1800" dirty="0" smtClean="0"/>
              <a:t>Buy 300,000 @ 0.143 (=$42,900)</a:t>
            </a:r>
            <a:endParaRPr lang="en-US" sz="1800" dirty="0"/>
          </a:p>
        </p:txBody>
      </p:sp>
      <p:sp>
        <p:nvSpPr>
          <p:cNvPr id="15" name="Oval 14"/>
          <p:cNvSpPr/>
          <p:nvPr/>
        </p:nvSpPr>
        <p:spPr bwMode="auto">
          <a:xfrm>
            <a:off x="5022141" y="1936984"/>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5022140" y="4448432"/>
            <a:ext cx="701987" cy="432048"/>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Rectangle 1"/>
          <p:cNvSpPr/>
          <p:nvPr/>
        </p:nvSpPr>
        <p:spPr bwMode="auto">
          <a:xfrm>
            <a:off x="6045080" y="4525602"/>
            <a:ext cx="1944216" cy="277708"/>
          </a:xfrm>
          <a:prstGeom prst="rect">
            <a:avLst/>
          </a:prstGeom>
          <a:noFill/>
          <a:ln w="635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546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6" grpId="0"/>
      <p:bldP spid="15" grpId="0" animBg="1"/>
      <p:bldP spid="16" grpId="0" animBg="1"/>
      <p:bldP spid="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a:t>Exchange Limit Order Book</a:t>
            </a:r>
          </a:p>
          <a:p>
            <a:pPr>
              <a:lnSpc>
                <a:spcPct val="150000"/>
              </a:lnSpc>
              <a:buFont typeface="Arial" panose="020B0604020202020204" pitchFamily="34" charset="0"/>
              <a:buChar char="•"/>
            </a:pPr>
            <a:r>
              <a:rPr lang="en-US" sz="1600" b="1" dirty="0"/>
              <a:t>Price Queue</a:t>
            </a:r>
            <a:r>
              <a:rPr lang="en-US" sz="1600" dirty="0"/>
              <a:t>: Bid, Bid Size, Ask, Ask Size</a:t>
            </a:r>
          </a:p>
          <a:p>
            <a:pPr>
              <a:lnSpc>
                <a:spcPct val="150000"/>
              </a:lnSpc>
              <a:buFont typeface="Arial" panose="020B0604020202020204" pitchFamily="34" charset="0"/>
              <a:buChar char="•"/>
            </a:pPr>
            <a:r>
              <a:rPr lang="en-US" sz="1600" b="1" dirty="0"/>
              <a:t>Order Depth</a:t>
            </a:r>
            <a:r>
              <a:rPr lang="en-US" sz="1600" dirty="0"/>
              <a:t>: Best Bid/Ask and Level 2</a:t>
            </a:r>
          </a:p>
          <a:p>
            <a:pPr>
              <a:lnSpc>
                <a:spcPct val="150000"/>
              </a:lnSpc>
              <a:buFont typeface="Arial" panose="020B0604020202020204" pitchFamily="34" charset="0"/>
              <a:buChar char="•"/>
            </a:pPr>
            <a:r>
              <a:rPr lang="en-US" sz="1600" b="1" dirty="0"/>
              <a:t>Queue Priority</a:t>
            </a:r>
            <a:r>
              <a:rPr lang="en-US" sz="1600" dirty="0"/>
              <a:t>: Price and time</a:t>
            </a:r>
          </a:p>
          <a:p>
            <a:pPr>
              <a:lnSpc>
                <a:spcPct val="150000"/>
              </a:lnSpc>
              <a:buFont typeface="Arial" panose="020B0604020202020204" pitchFamily="34" charset="0"/>
              <a:buChar char="•"/>
            </a:pPr>
            <a:r>
              <a:rPr lang="en-US" sz="1600" b="1" dirty="0"/>
              <a:t>Bid/Ask spread</a:t>
            </a:r>
            <a:r>
              <a:rPr lang="en-US" sz="1600" dirty="0"/>
              <a:t>: Difference between Best Bid/Ask</a:t>
            </a:r>
          </a:p>
          <a:p>
            <a:pPr>
              <a:lnSpc>
                <a:spcPct val="150000"/>
              </a:lnSpc>
              <a:buFont typeface="Arial" panose="020B0604020202020204" pitchFamily="34" charset="0"/>
              <a:buChar char="•"/>
            </a:pPr>
            <a:r>
              <a:rPr lang="en-US" sz="1600" b="1" dirty="0"/>
              <a:t>Summary Statistics</a:t>
            </a:r>
            <a:r>
              <a:rPr lang="en-US" sz="1600" dirty="0"/>
              <a:t>: Average bid/ask size (queue size), Average spread</a:t>
            </a:r>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890192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a:t>Trades &amp; Executions</a:t>
            </a:r>
          </a:p>
          <a:p>
            <a:pPr marL="285750" indent="-285750">
              <a:lnSpc>
                <a:spcPct val="150000"/>
              </a:lnSpc>
              <a:buFont typeface="Arial" panose="020B0604020202020204" pitchFamily="34" charset="0"/>
              <a:buChar char="•"/>
            </a:pPr>
            <a:r>
              <a:rPr lang="en-US" sz="1600" b="1" dirty="0"/>
              <a:t>Execution (Trade)</a:t>
            </a:r>
            <a:r>
              <a:rPr lang="en-US" sz="1600" dirty="0"/>
              <a:t>: Buy at Best Ask (Lift the offer), Sell at Best Bid (Hit the bid)</a:t>
            </a:r>
          </a:p>
          <a:p>
            <a:pPr marL="285750" indent="-285750">
              <a:lnSpc>
                <a:spcPct val="150000"/>
              </a:lnSpc>
              <a:buFont typeface="Arial" panose="020B0604020202020204" pitchFamily="34" charset="0"/>
              <a:buChar char="•"/>
            </a:pPr>
            <a:r>
              <a:rPr lang="en-US" sz="1600" b="1" dirty="0"/>
              <a:t>Trade Details</a:t>
            </a:r>
            <a:r>
              <a:rPr lang="en-US" sz="1600" dirty="0"/>
              <a:t>: Timestamp, trade price &amp; volume (quantity)</a:t>
            </a:r>
          </a:p>
          <a:p>
            <a:pPr marL="285750" indent="-285750">
              <a:lnSpc>
                <a:spcPct val="150000"/>
              </a:lnSpc>
              <a:buFont typeface="Arial" panose="020B0604020202020204" pitchFamily="34" charset="0"/>
              <a:buChar char="•"/>
            </a:pPr>
            <a:r>
              <a:rPr lang="en-US" sz="1600" b="1" dirty="0"/>
              <a:t>Daily Stats</a:t>
            </a:r>
            <a:r>
              <a:rPr lang="en-US" sz="1600" dirty="0"/>
              <a:t>: Open/High/Low/Close/Volume</a:t>
            </a:r>
          </a:p>
          <a:p>
            <a:pPr marL="285750" indent="-285750">
              <a:lnSpc>
                <a:spcPct val="150000"/>
              </a:lnSpc>
              <a:buFont typeface="Arial" panose="020B0604020202020204" pitchFamily="34" charset="0"/>
              <a:buChar char="•"/>
            </a:pPr>
            <a:r>
              <a:rPr lang="en-US" sz="1600" b="1" dirty="0"/>
              <a:t>Summary Statistics</a:t>
            </a:r>
            <a:r>
              <a:rPr lang="en-US" sz="1600" dirty="0"/>
              <a:t>: ADV (Average Daily Volume) , Close 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0112">
                <a:tc>
                  <a:txBody>
                    <a:bodyPr/>
                    <a:lstStyle/>
                    <a:p>
                      <a:r>
                        <a:rPr lang="en-US" sz="1400" dirty="0"/>
                        <a:t>Timestamp</a:t>
                      </a:r>
                    </a:p>
                  </a:txBody>
                  <a:tcPr/>
                </a:tc>
                <a:tc>
                  <a:txBody>
                    <a:bodyPr/>
                    <a:lstStyle/>
                    <a:p>
                      <a:r>
                        <a:rPr lang="en-US" sz="1400" dirty="0"/>
                        <a:t>Price</a:t>
                      </a:r>
                    </a:p>
                  </a:txBody>
                  <a:tcPr/>
                </a:tc>
                <a:tc>
                  <a:txBody>
                    <a:bodyPr/>
                    <a:lstStyle/>
                    <a:p>
                      <a:r>
                        <a:rPr lang="en-US" sz="1400" dirty="0"/>
                        <a:t>Volume</a:t>
                      </a:r>
                    </a:p>
                  </a:txBody>
                  <a:tcPr/>
                </a:tc>
                <a:extLst>
                  <a:ext uri="{0D108BD9-81ED-4DB2-BD59-A6C34878D82A}">
                    <a16:rowId xmlns:a16="http://schemas.microsoft.com/office/drawing/2014/main" val="10000"/>
                  </a:ext>
                </a:extLst>
              </a:tr>
              <a:tr h="330112">
                <a:tc>
                  <a:txBody>
                    <a:bodyPr/>
                    <a:lstStyle/>
                    <a:p>
                      <a:r>
                        <a:rPr lang="en-US" sz="1400" dirty="0"/>
                        <a:t>11:22:30.001</a:t>
                      </a:r>
                    </a:p>
                  </a:txBody>
                  <a:tcPr/>
                </a:tc>
                <a:tc>
                  <a:txBody>
                    <a:bodyPr/>
                    <a:lstStyle/>
                    <a:p>
                      <a:r>
                        <a:rPr lang="en-US" sz="1400" dirty="0"/>
                        <a:t>9.5</a:t>
                      </a:r>
                    </a:p>
                  </a:txBody>
                  <a:tcPr/>
                </a:tc>
                <a:tc>
                  <a:txBody>
                    <a:bodyPr/>
                    <a:lstStyle/>
                    <a:p>
                      <a:r>
                        <a:rPr lang="en-US" sz="1400" dirty="0"/>
                        <a:t>1,000</a:t>
                      </a:r>
                    </a:p>
                  </a:txBody>
                  <a:tcPr/>
                </a:tc>
                <a:extLst>
                  <a:ext uri="{0D108BD9-81ED-4DB2-BD59-A6C34878D82A}">
                    <a16:rowId xmlns:a16="http://schemas.microsoft.com/office/drawing/2014/main" val="10001"/>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11:22:32.853</a:t>
                      </a:r>
                    </a:p>
                  </a:txBody>
                  <a:tcPr/>
                </a:tc>
                <a:tc>
                  <a:txBody>
                    <a:bodyPr/>
                    <a:lstStyle/>
                    <a:p>
                      <a:r>
                        <a:rPr lang="en-US" sz="1400" dirty="0"/>
                        <a:t>9.6</a:t>
                      </a:r>
                    </a:p>
                  </a:txBody>
                  <a:tcPr/>
                </a:tc>
                <a:tc>
                  <a:txBody>
                    <a:bodyPr/>
                    <a:lstStyle/>
                    <a:p>
                      <a:r>
                        <a:rPr lang="en-US" sz="1400" dirty="0"/>
                        <a:t>2,000</a:t>
                      </a:r>
                    </a:p>
                  </a:txBody>
                  <a:tcPr/>
                </a:tc>
                <a:extLst>
                  <a:ext uri="{0D108BD9-81ED-4DB2-BD59-A6C34878D82A}">
                    <a16:rowId xmlns:a16="http://schemas.microsoft.com/office/drawing/2014/main" val="10002"/>
                  </a:ext>
                </a:extLst>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11:22:32.942</a:t>
                      </a:r>
                    </a:p>
                  </a:txBody>
                  <a:tcPr/>
                </a:tc>
                <a:tc>
                  <a:txBody>
                    <a:bodyPr/>
                    <a:lstStyle/>
                    <a:p>
                      <a:r>
                        <a:rPr lang="en-US" sz="1400" dirty="0"/>
                        <a:t>9.5</a:t>
                      </a:r>
                    </a:p>
                  </a:txBody>
                  <a:tcPr/>
                </a:tc>
                <a:tc>
                  <a:txBody>
                    <a:bodyPr/>
                    <a:lstStyle/>
                    <a:p>
                      <a:r>
                        <a:rPr lang="en-US" sz="1400" dirty="0"/>
                        <a:t>4,000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016555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	</a:t>
            </a:r>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a:t>Lot Size</a:t>
            </a:r>
            <a:r>
              <a:rPr lang="en-US" sz="1800" dirty="0"/>
              <a:t>: l</a:t>
            </a:r>
            <a:r>
              <a:rPr lang="en-US" sz="1600" dirty="0"/>
              <a:t>ot is a </a:t>
            </a:r>
            <a:r>
              <a:rPr lang="en-US" sz="1600" b="1" dirty="0">
                <a:solidFill>
                  <a:srgbClr val="0070C0"/>
                </a:solidFill>
              </a:rPr>
              <a:t>min unit </a:t>
            </a:r>
            <a:r>
              <a:rPr lang="en-US" sz="1600" dirty="0"/>
              <a:t>of buy/sell stocks and  order quantity has to be in </a:t>
            </a:r>
            <a:r>
              <a:rPr lang="en-US" sz="1600" b="1" dirty="0">
                <a:solidFill>
                  <a:srgbClr val="0070C0"/>
                </a:solidFill>
              </a:rPr>
              <a:t>the multiple of lot size</a:t>
            </a:r>
            <a:r>
              <a:rPr lang="en-US" sz="1600" dirty="0"/>
              <a:t>. Less than one lot is called </a:t>
            </a:r>
            <a:r>
              <a:rPr lang="en-US" sz="1600" b="1" dirty="0">
                <a:solidFill>
                  <a:srgbClr val="0070C0"/>
                </a:solidFill>
              </a:rPr>
              <a:t>odd lot</a:t>
            </a:r>
            <a:r>
              <a:rPr lang="en-US" sz="1600" dirty="0"/>
              <a:t>. In HK, the lot size varies from stock to stock. (e.g.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b="1" dirty="0"/>
              <a:t>Tick Size</a:t>
            </a:r>
            <a:r>
              <a:rPr lang="en-US" sz="1600" dirty="0"/>
              <a:t>: the </a:t>
            </a:r>
            <a:r>
              <a:rPr lang="en-US" sz="1600" b="1" dirty="0">
                <a:solidFill>
                  <a:srgbClr val="0070C0"/>
                </a:solidFill>
              </a:rPr>
              <a:t>smallest unit of price increment or decrement</a:t>
            </a:r>
            <a:r>
              <a:rPr lang="en-US" sz="1600" dirty="0"/>
              <a:t>. In US, after Decimalization, all the tick size is 0.01 and also the lot size is 1 and hence made programming Algo system easier.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92021">
                <a:tc>
                  <a:txBody>
                    <a:bodyPr/>
                    <a:lstStyle/>
                    <a:p>
                      <a:pPr algn="r" fontAlgn="b"/>
                      <a:r>
                        <a:rPr lang="en-US" sz="1200" b="1" i="0" u="none" strike="noStrike" dirty="0">
                          <a:solidFill>
                            <a:srgbClr val="0000FF"/>
                          </a:solidFill>
                          <a:effectLst/>
                          <a:latin typeface="Arial"/>
                        </a:rPr>
                        <a:t>Min</a:t>
                      </a:r>
                    </a:p>
                  </a:txBody>
                  <a:tcPr marL="9525" marR="9525" marT="9525" marB="0" anchor="b"/>
                </a:tc>
                <a:tc>
                  <a:txBody>
                    <a:bodyPr/>
                    <a:lstStyle/>
                    <a:p>
                      <a:pPr algn="r" fontAlgn="b"/>
                      <a:r>
                        <a:rPr lang="en-US" sz="1200" b="1" i="0" u="none" strike="noStrike" dirty="0">
                          <a:solidFill>
                            <a:srgbClr val="0000FF"/>
                          </a:solidFill>
                          <a:effectLst/>
                          <a:latin typeface="Arial"/>
                        </a:rPr>
                        <a:t>Max</a:t>
                      </a:r>
                    </a:p>
                  </a:txBody>
                  <a:tcPr marL="9525" marR="9525" marT="9525" marB="0" anchor="b"/>
                </a:tc>
                <a:tc>
                  <a:txBody>
                    <a:bodyPr/>
                    <a:lstStyle/>
                    <a:p>
                      <a:pPr algn="r" fontAlgn="b"/>
                      <a:r>
                        <a:rPr lang="en-US" sz="1200" b="1" i="0" u="none" strike="noStrike" dirty="0">
                          <a:solidFill>
                            <a:srgbClr val="0000FF"/>
                          </a:solidFill>
                          <a:effectLst/>
                          <a:latin typeface="Arial"/>
                        </a:rPr>
                        <a:t>Tick Size</a:t>
                      </a:r>
                    </a:p>
                  </a:txBody>
                  <a:tcPr marL="9525" marR="9525" marT="9525" marB="0" anchor="b"/>
                </a:tc>
                <a:extLst>
                  <a:ext uri="{0D108BD9-81ED-4DB2-BD59-A6C34878D82A}">
                    <a16:rowId xmlns:a16="http://schemas.microsoft.com/office/drawing/2014/main" val="10000"/>
                  </a:ext>
                </a:extLst>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extLst>
                  <a:ext uri="{0D108BD9-81ED-4DB2-BD59-A6C34878D82A}">
                    <a16:rowId xmlns:a16="http://schemas.microsoft.com/office/drawing/2014/main" val="10001"/>
                  </a:ext>
                </a:extLst>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2"/>
                  </a:ext>
                </a:extLst>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3"/>
                  </a:ext>
                </a:extLst>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4"/>
                  </a:ext>
                </a:extLst>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extLst>
                  <a:ext uri="{0D108BD9-81ED-4DB2-BD59-A6C34878D82A}">
                    <a16:rowId xmlns:a16="http://schemas.microsoft.com/office/drawing/2014/main" val="10006"/>
                  </a:ext>
                </a:extLst>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1"/>
                  </a:ext>
                </a:extLst>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extLst>
                  <a:ext uri="{0D108BD9-81ED-4DB2-BD59-A6C34878D82A}">
                    <a16:rowId xmlns:a16="http://schemas.microsoft.com/office/drawing/2014/main" val="10012"/>
                  </a:ext>
                </a:extLst>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a:t>HK Tick Size table</a:t>
            </a:r>
          </a:p>
        </p:txBody>
      </p:sp>
    </p:spTree>
    <p:extLst>
      <p:ext uri="{BB962C8B-B14F-4D97-AF65-F5344CB8AC3E}">
        <p14:creationId xmlns:p14="http://schemas.microsoft.com/office/powerpoint/2010/main" val="3190878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Exchange Orders</a:t>
            </a:r>
          </a:p>
          <a:p>
            <a:pPr>
              <a:buFont typeface="Arial" panose="020B0604020202020204" pitchFamily="34" charset="0"/>
              <a:buChar char="•"/>
            </a:pPr>
            <a:r>
              <a:rPr lang="en-US" sz="1600" b="1" dirty="0"/>
              <a:t>Order Side:</a:t>
            </a:r>
            <a:r>
              <a:rPr lang="en-US" sz="1600" dirty="0"/>
              <a:t> Buy, Sell, Short Sell</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Order Type</a:t>
            </a:r>
            <a:r>
              <a:rPr lang="en-US" sz="1600" dirty="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a:t>Funari</a:t>
            </a:r>
            <a:r>
              <a:rPr lang="en-US" sz="1600" dirty="0"/>
              <a:t> Order (limit-to-close order in Japan), Centre Point Order (fill at midpoint of bid/ask in AU market)</a:t>
            </a:r>
          </a:p>
          <a:p>
            <a:pPr lvl="1">
              <a:buFont typeface="Arial" panose="020B0604020202020204" pitchFamily="34" charset="0"/>
              <a:buChar char="•"/>
            </a:pPr>
            <a:r>
              <a:rPr lang="en-US" sz="1400" dirty="0"/>
              <a:t>(Algo Limit / Market Order vs Exchange Limit / Market order)</a:t>
            </a:r>
          </a:p>
          <a:p>
            <a:pPr>
              <a:buFont typeface="Arial" panose="020B0604020202020204" pitchFamily="34" charset="0"/>
              <a:buChar char="•"/>
            </a:pPr>
            <a:endParaRPr lang="en-US" sz="1600" dirty="0"/>
          </a:p>
          <a:p>
            <a:pPr>
              <a:buFont typeface="Arial" panose="020B0604020202020204" pitchFamily="34" charset="0"/>
              <a:buChar char="•"/>
            </a:pPr>
            <a:r>
              <a:rPr lang="en-US" sz="1600" b="1" dirty="0"/>
              <a:t>Order Amendment:</a:t>
            </a:r>
            <a:r>
              <a:rPr lang="en-US" sz="1600" dirty="0"/>
              <a:t> Price, Quantity change (up/down), Cancel. </a:t>
            </a:r>
            <a:r>
              <a:rPr lang="en-US" sz="1600" b="1" dirty="0">
                <a:solidFill>
                  <a:srgbClr val="0070C0"/>
                </a:solidFill>
              </a:rPr>
              <a:t>Not all market support order amendment</a:t>
            </a:r>
            <a:r>
              <a:rPr lang="en-US" sz="1600" dirty="0"/>
              <a:t> (such as China) and requires cancel/resend</a:t>
            </a:r>
          </a:p>
          <a:p>
            <a:pPr marL="0" indent="0"/>
            <a:r>
              <a:rPr lang="en-US" sz="1600" dirty="0"/>
              <a:t>	</a:t>
            </a:r>
          </a:p>
          <a:p>
            <a:pPr>
              <a:buFont typeface="Arial" panose="020B0604020202020204" pitchFamily="34" charset="0"/>
              <a:buChar char="•"/>
            </a:pPr>
            <a:r>
              <a:rPr lang="en-US" sz="1600" b="1" dirty="0"/>
              <a:t>Order Condition</a:t>
            </a:r>
            <a:r>
              <a:rPr lang="en-US" sz="1600" dirty="0"/>
              <a:t>: </a:t>
            </a:r>
            <a:r>
              <a:rPr lang="en-US" sz="1600" b="1" dirty="0">
                <a:solidFill>
                  <a:srgbClr val="0070C0"/>
                </a:solidFill>
              </a:rPr>
              <a:t>Fill-or-Kill</a:t>
            </a:r>
            <a:r>
              <a:rPr lang="en-US" sz="1600" dirty="0"/>
              <a:t>, </a:t>
            </a:r>
            <a:r>
              <a:rPr lang="en-US" sz="1600" b="1" dirty="0">
                <a:solidFill>
                  <a:srgbClr val="0070C0"/>
                </a:solidFill>
              </a:rPr>
              <a:t>Fill-And-Kill</a:t>
            </a:r>
            <a:r>
              <a:rPr lang="en-US" sz="1600" dirty="0"/>
              <a:t> </a:t>
            </a:r>
          </a:p>
          <a:p>
            <a:pPr marL="0" indent="0"/>
            <a:r>
              <a:rPr lang="en-US" sz="1600" dirty="0"/>
              <a:t>	</a:t>
            </a:r>
          </a:p>
          <a:p>
            <a:pPr>
              <a:buFont typeface="Arial" panose="020B0604020202020204" pitchFamily="34" charset="0"/>
              <a:buChar char="•"/>
            </a:pPr>
            <a:r>
              <a:rPr lang="en-US" sz="1600" b="1" dirty="0"/>
              <a:t>TIF (Time-in-Force)</a:t>
            </a:r>
            <a:r>
              <a:rPr lang="en-US" sz="1600" dirty="0"/>
              <a:t>: Day Order, GTD (</a:t>
            </a:r>
            <a:r>
              <a:rPr lang="en-US" sz="1600" b="1" dirty="0">
                <a:solidFill>
                  <a:srgbClr val="0070C0"/>
                </a:solidFill>
              </a:rPr>
              <a:t>Good-Till-Date</a:t>
            </a:r>
            <a:r>
              <a:rPr lang="en-US" sz="1600" dirty="0"/>
              <a:t>), GTC (</a:t>
            </a:r>
            <a:r>
              <a:rPr lang="en-US" sz="1600" b="1" dirty="0">
                <a:solidFill>
                  <a:srgbClr val="0070C0"/>
                </a:solidFill>
              </a:rPr>
              <a:t>Good-Till- Cancel</a:t>
            </a:r>
            <a:r>
              <a:rPr lang="en-US" sz="1600" dirty="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9741795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Dark Pool</a:t>
            </a:r>
            <a:endParaRPr lang="en-US" dirty="0"/>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Dark Pool &amp; Internal Cross: </a:t>
            </a:r>
            <a:r>
              <a:rPr lang="en-US" sz="1800" dirty="0"/>
              <a:t>the order execution </a:t>
            </a:r>
            <a:r>
              <a:rPr lang="en-US" sz="1800" b="1" dirty="0">
                <a:solidFill>
                  <a:srgbClr val="0070C0"/>
                </a:solidFill>
              </a:rPr>
              <a:t>outside the main exchange</a:t>
            </a:r>
          </a:p>
          <a:p>
            <a:pPr lvl="1">
              <a:buFont typeface="Arial" panose="020B0604020202020204" pitchFamily="34" charset="0"/>
              <a:buChar char="•"/>
            </a:pPr>
            <a:r>
              <a:rPr lang="en-US" sz="1600" dirty="0"/>
              <a:t>dark means the price is </a:t>
            </a:r>
            <a:r>
              <a:rPr lang="en-US" sz="1600" b="1" dirty="0">
                <a:solidFill>
                  <a:srgbClr val="0070C0"/>
                </a:solidFill>
              </a:rPr>
              <a:t>not visible </a:t>
            </a:r>
            <a:r>
              <a:rPr lang="en-US" sz="1600" dirty="0"/>
              <a:t>to human traders</a:t>
            </a:r>
          </a:p>
          <a:p>
            <a:pPr lvl="1">
              <a:buFont typeface="Arial" panose="020B0604020202020204" pitchFamily="34" charset="0"/>
              <a:buChar char="•"/>
            </a:pPr>
            <a:r>
              <a:rPr lang="en-US" sz="1600" dirty="0"/>
              <a:t>without signal the outsider</a:t>
            </a:r>
          </a:p>
          <a:p>
            <a:pPr>
              <a:buFontTx/>
              <a:buChar char="-"/>
            </a:pPr>
            <a:endParaRPr lang="en-US" sz="1800" dirty="0"/>
          </a:p>
          <a:p>
            <a:endParaRPr lang="en-US" sz="1800" dirty="0"/>
          </a:p>
        </p:txBody>
      </p:sp>
    </p:spTree>
    <p:extLst>
      <p:ext uri="{BB962C8B-B14F-4D97-AF65-F5344CB8AC3E}">
        <p14:creationId xmlns:p14="http://schemas.microsoft.com/office/powerpoint/2010/main" val="91836750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hlinkClick r:id="rId3"/>
              </a:rPr>
              <a:t>HSBC fined $6 million by Hong Kong watchdog over dark pool </a:t>
            </a:r>
            <a:r>
              <a:rPr lang="en-US" sz="1600" dirty="0" err="1">
                <a:hlinkClick r:id="rId3"/>
              </a:rPr>
              <a:t>programme</a:t>
            </a:r>
            <a:endParaRPr lang="en-US" sz="1600" dirty="0"/>
          </a:p>
          <a:p>
            <a:r>
              <a:rPr lang="en-US" sz="1600" dirty="0"/>
              <a:t>	</a:t>
            </a:r>
            <a:r>
              <a:rPr lang="en-US" sz="1400" dirty="0"/>
              <a:t>Existing clients would be given the option of </a:t>
            </a:r>
            <a:r>
              <a:rPr lang="en-US" sz="1400" b="1" dirty="0">
                <a:solidFill>
                  <a:srgbClr val="0070C0"/>
                </a:solidFill>
              </a:rPr>
              <a:t>"opting in"</a:t>
            </a:r>
            <a:r>
              <a:rPr lang="en-US" sz="1400" dirty="0"/>
              <a:t>. HSBC 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a:p>
          <a:p>
            <a:pPr>
              <a:buFont typeface="Arial" panose="020B0604020202020204" pitchFamily="34" charset="0"/>
              <a:buChar char="•"/>
            </a:pPr>
            <a:r>
              <a:rPr lang="en-US" sz="1600" dirty="0">
                <a:hlinkClick r:id="rId4"/>
              </a:rPr>
              <a:t>Hong Kong watchdog fines JPMorgan for dark pool, control failures</a:t>
            </a:r>
            <a:endParaRPr lang="en-US" sz="2000" dirty="0"/>
          </a:p>
          <a:p>
            <a:r>
              <a:rPr lang="en-US" sz="1600" dirty="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a:hlinkClick r:id="rId5"/>
              </a:rPr>
              <a:t>Hong Kong's SFC bans retail investors from dark pool trading platforms</a:t>
            </a:r>
            <a:endParaRPr lang="en-US" sz="1600" dirty="0"/>
          </a:p>
          <a:p>
            <a:r>
              <a:rPr lang="en-US" sz="2000" dirty="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175</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Dark Pool</a:t>
            </a:r>
            <a:endParaRPr lang="en-US" kern="0" dirty="0"/>
          </a:p>
        </p:txBody>
      </p:sp>
    </p:spTree>
    <p:extLst>
      <p:ext uri="{BB962C8B-B14F-4D97-AF65-F5344CB8AC3E}">
        <p14:creationId xmlns:p14="http://schemas.microsoft.com/office/powerpoint/2010/main" val="309910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volume profile data is usually organized in </a:t>
            </a:r>
            <a:r>
              <a:rPr lang="en-US" sz="1600" b="1" dirty="0">
                <a:solidFill>
                  <a:srgbClr val="0070C0"/>
                </a:solidFill>
              </a:rPr>
              <a:t>5-min bins</a:t>
            </a:r>
            <a:r>
              <a:rPr lang="en-US" sz="1600" dirty="0"/>
              <a:t> (or 1-min)</a:t>
            </a:r>
          </a:p>
          <a:p>
            <a:endParaRPr lang="en-US" sz="1600" dirty="0"/>
          </a:p>
          <a:p>
            <a:pPr>
              <a:buFont typeface="Arial" panose="020B0604020202020204" pitchFamily="34" charset="0"/>
              <a:buChar char="•"/>
            </a:pPr>
            <a:r>
              <a:rPr lang="en-US" sz="1600" dirty="0"/>
              <a:t>All the time that are in-between the bin are </a:t>
            </a:r>
            <a:r>
              <a:rPr lang="en-US" sz="1600" b="1" dirty="0">
                <a:solidFill>
                  <a:srgbClr val="0070C0"/>
                </a:solidFill>
              </a:rPr>
              <a:t>interpolated </a:t>
            </a:r>
          </a:p>
          <a:p>
            <a:endParaRPr lang="en-US" sz="1600" dirty="0"/>
          </a:p>
          <a:p>
            <a:endParaRPr lang="en-US" sz="1600" dirty="0"/>
          </a:p>
          <a:p>
            <a:endParaRPr lang="en-US" sz="1600" dirty="0"/>
          </a:p>
          <a:p>
            <a:endParaRPr lang="en-US" sz="1600" dirty="0"/>
          </a:p>
        </p:txBody>
      </p:sp>
      <p:graphicFrame>
        <p:nvGraphicFramePr>
          <p:cNvPr id="2" name="Table 1"/>
          <p:cNvGraphicFramePr>
            <a:graphicFrameLocks noGrp="1"/>
          </p:cNvGraphicFramePr>
          <p:nvPr>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235663">
                <a:tc>
                  <a:txBody>
                    <a:bodyPr/>
                    <a:lstStyle/>
                    <a:p>
                      <a:pPr algn="r"/>
                      <a:r>
                        <a:rPr lang="en-US" sz="1200" b="1" dirty="0"/>
                        <a:t>Time</a:t>
                      </a:r>
                    </a:p>
                  </a:txBody>
                  <a:tcPr/>
                </a:tc>
                <a:tc>
                  <a:txBody>
                    <a:bodyPr/>
                    <a:lstStyle/>
                    <a:p>
                      <a:pPr algn="r"/>
                      <a:r>
                        <a:rPr lang="en-US" sz="1200" b="1" dirty="0"/>
                        <a:t>Volume (%)</a:t>
                      </a:r>
                    </a:p>
                  </a:txBody>
                  <a:tcPr/>
                </a:tc>
                <a:extLst>
                  <a:ext uri="{0D108BD9-81ED-4DB2-BD59-A6C34878D82A}">
                    <a16:rowId xmlns:a16="http://schemas.microsoft.com/office/drawing/2014/main" val="10000"/>
                  </a:ext>
                </a:extLst>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extLst>
                  <a:ext uri="{0D108BD9-81ED-4DB2-BD59-A6C34878D82A}">
                    <a16:rowId xmlns:a16="http://schemas.microsoft.com/office/drawing/2014/main" val="10001"/>
                  </a:ext>
                </a:extLst>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extLst>
                  <a:ext uri="{0D108BD9-81ED-4DB2-BD59-A6C34878D82A}">
                    <a16:rowId xmlns:a16="http://schemas.microsoft.com/office/drawing/2014/main" val="10002"/>
                  </a:ext>
                </a:extLst>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extLst>
                  <a:ext uri="{0D108BD9-81ED-4DB2-BD59-A6C34878D82A}">
                    <a16:rowId xmlns:a16="http://schemas.microsoft.com/office/drawing/2014/main" val="10003"/>
                  </a:ext>
                </a:extLst>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extLst>
                  <a:ext uri="{0D108BD9-81ED-4DB2-BD59-A6C34878D82A}">
                    <a16:rowId xmlns:a16="http://schemas.microsoft.com/office/drawing/2014/main" val="10004"/>
                  </a:ext>
                </a:extLst>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extLst>
                  <a:ext uri="{0D108BD9-81ED-4DB2-BD59-A6C34878D82A}">
                    <a16:rowId xmlns:a16="http://schemas.microsoft.com/office/drawing/2014/main" val="10005"/>
                  </a:ext>
                </a:extLst>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extLst>
                  <a:ext uri="{0D108BD9-81ED-4DB2-BD59-A6C34878D82A}">
                    <a16:rowId xmlns:a16="http://schemas.microsoft.com/office/drawing/2014/main" val="10006"/>
                  </a:ext>
                </a:extLst>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extLst>
                  <a:ext uri="{0D108BD9-81ED-4DB2-BD59-A6C34878D82A}">
                    <a16:rowId xmlns:a16="http://schemas.microsoft.com/office/drawing/2014/main" val="10007"/>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8"/>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09"/>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0"/>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1"/>
                  </a:ext>
                </a:extLst>
              </a:tr>
              <a:tr h="235663">
                <a:tc>
                  <a:txBody>
                    <a:bodyPr/>
                    <a:lstStyle/>
                    <a:p>
                      <a:pPr algn="r"/>
                      <a:r>
                        <a:rPr lang="en-US" sz="1200" b="0" dirty="0"/>
                        <a:t>..</a:t>
                      </a:r>
                    </a:p>
                  </a:txBody>
                  <a:tcPr/>
                </a:tc>
                <a:tc>
                  <a:txBody>
                    <a:bodyPr/>
                    <a:lstStyle/>
                    <a:p>
                      <a:pPr algn="r"/>
                      <a:r>
                        <a:rPr lang="en-US" sz="1200" b="0" dirty="0"/>
                        <a:t>..</a:t>
                      </a:r>
                    </a:p>
                  </a:txBody>
                  <a:tcPr/>
                </a:tc>
                <a:extLst>
                  <a:ext uri="{0D108BD9-81ED-4DB2-BD59-A6C34878D82A}">
                    <a16:rowId xmlns:a16="http://schemas.microsoft.com/office/drawing/2014/main" val="10012"/>
                  </a:ext>
                </a:extLst>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extLst>
                  <a:ext uri="{0D108BD9-81ED-4DB2-BD59-A6C34878D82A}">
                    <a16:rowId xmlns:a16="http://schemas.microsoft.com/office/drawing/2014/main" val="10013"/>
                  </a:ext>
                </a:extLst>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extLst>
                  <a:ext uri="{0D108BD9-81ED-4DB2-BD59-A6C34878D82A}">
                    <a16:rowId xmlns:a16="http://schemas.microsoft.com/office/drawing/2014/main" val="10014"/>
                  </a:ext>
                </a:extLst>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extLst>
                  <a:ext uri="{0D108BD9-81ED-4DB2-BD59-A6C34878D82A}">
                    <a16:rowId xmlns:a16="http://schemas.microsoft.com/office/drawing/2014/main" val="10015"/>
                  </a:ext>
                </a:extLst>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extLst>
                  <a:ext uri="{0D108BD9-81ED-4DB2-BD59-A6C34878D82A}">
                    <a16:rowId xmlns:a16="http://schemas.microsoft.com/office/drawing/2014/main" val="10016"/>
                  </a:ext>
                </a:extLst>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extLst>
                  <a:ext uri="{0D108BD9-81ED-4DB2-BD59-A6C34878D82A}">
                    <a16:rowId xmlns:a16="http://schemas.microsoft.com/office/drawing/2014/main" val="10017"/>
                  </a:ext>
                </a:extLst>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extLst>
                  <a:ext uri="{0D108BD9-81ED-4DB2-BD59-A6C34878D82A}">
                    <a16:rowId xmlns:a16="http://schemas.microsoft.com/office/drawing/2014/main" val="10018"/>
                  </a:ext>
                </a:extLst>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extLst>
                  <a:ext uri="{0D108BD9-81ED-4DB2-BD59-A6C34878D82A}">
                    <a16:rowId xmlns:a16="http://schemas.microsoft.com/office/drawing/2014/main" val="10019"/>
                  </a:ext>
                </a:extLst>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a:solidFill>
                  <a:srgbClr val="00B050"/>
                </a:solidFill>
              </a:rPr>
              <a:t>Bonus Question</a:t>
            </a:r>
            <a:r>
              <a:rPr lang="en-US" sz="1600" dirty="0"/>
              <a:t>: if the VWAP </a:t>
            </a:r>
            <a:r>
              <a:rPr lang="en-US" sz="1600" b="1" dirty="0">
                <a:solidFill>
                  <a:srgbClr val="0070C0"/>
                </a:solidFill>
              </a:rPr>
              <a:t>order arrive in the middle of day</a:t>
            </a:r>
            <a:r>
              <a:rPr lang="en-US" sz="1600" dirty="0"/>
              <a:t>, say 11am, what will happen to the volume profile scheduling?</a:t>
            </a:r>
          </a:p>
        </p:txBody>
      </p:sp>
    </p:spTree>
    <p:extLst>
      <p:ext uri="{BB962C8B-B14F-4D97-AF65-F5344CB8AC3E}">
        <p14:creationId xmlns:p14="http://schemas.microsoft.com/office/powerpoint/2010/main" val="25406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a:t>TCA (Transaction Cost Analysis) </a:t>
            </a:r>
          </a:p>
          <a:p>
            <a:r>
              <a:rPr lang="en-US" sz="1600" dirty="0"/>
              <a:t/>
            </a:r>
            <a:br>
              <a:rPr lang="en-US" sz="1600" dirty="0"/>
            </a:br>
            <a:r>
              <a:rPr lang="en-US" sz="1600" dirty="0"/>
              <a:t>Study 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execution</a:t>
            </a: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a:t>
            </a:r>
          </a:p>
          <a:p>
            <a:pPr>
              <a:buFont typeface="Arial" panose="020B0604020202020204" pitchFamily="34" charset="0"/>
              <a:buChar char="•"/>
            </a:pPr>
            <a:r>
              <a:rPr lang="en-US" sz="1600" dirty="0"/>
              <a:t>is 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br>
              <a:rPr lang="en-US" sz="1600" dirty="0"/>
            </a:br>
            <a:endParaRPr lang="en-US" sz="1600" dirty="0"/>
          </a:p>
          <a:p>
            <a:pPr>
              <a:buFont typeface="Arial" panose="020B0604020202020204" pitchFamily="34" charset="0"/>
              <a:buChar char="•"/>
            </a:pPr>
            <a:r>
              <a:rPr lang="en-US" sz="1600" dirty="0"/>
              <a:t>it 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 </a:t>
            </a:r>
            <a:r>
              <a:rPr lang="en-US" sz="1600" b="1" u="sng" dirty="0"/>
              <a:t>Pre-trade Analysis Examples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“Ahead-of-behind” window size, order book parameters (imbalance, spread) weightings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Implementation Shortfall:</a:t>
            </a:r>
            <a:r>
              <a:rPr lang="en-US" sz="1600" dirty="0"/>
              <a:t> participation% in different price level</a:t>
            </a:r>
          </a:p>
          <a:p>
            <a:pPr>
              <a:buFont typeface="Arial" panose="020B0604020202020204" pitchFamily="34" charset="0"/>
              <a:buChar char="•"/>
            </a:pPr>
            <a:endParaRPr lang="en-US" sz="1600" dirty="0"/>
          </a:p>
          <a:p>
            <a:pPr>
              <a:buFont typeface="Arial" panose="020B0604020202020204" pitchFamily="34" charset="0"/>
              <a:buChar char="•"/>
            </a:pPr>
            <a:r>
              <a:rPr lang="en-US" sz="1600" b="1" dirty="0"/>
              <a:t>Market-on-Close</a:t>
            </a:r>
            <a:r>
              <a:rPr lang="en-US" sz="1600" dirty="0"/>
              <a:t>: </a:t>
            </a:r>
            <a:r>
              <a:rPr lang="en-US" sz="1600" dirty="0" err="1"/>
              <a:t>PreTrade</a:t>
            </a:r>
            <a:r>
              <a:rPr lang="en-US" sz="1600" dirty="0"/>
              <a:t>% vs </a:t>
            </a:r>
            <a:r>
              <a:rPr lang="en-US" sz="1600" dirty="0" err="1"/>
              <a:t>onClose</a:t>
            </a:r>
            <a:r>
              <a:rPr lang="en-US" sz="1600" dirty="0"/>
              <a:t>%, the </a:t>
            </a:r>
            <a:r>
              <a:rPr lang="en-US" sz="1600" dirty="0" err="1"/>
              <a:t>PreTrade</a:t>
            </a:r>
            <a:r>
              <a:rPr lang="en-US" sz="1600" dirty="0"/>
              <a:t> curve starting time and shape</a:t>
            </a:r>
          </a:p>
          <a:p>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a:t>The above analysis are mostly based 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a:t>(ADV) and </a:t>
            </a:r>
            <a:r>
              <a:rPr lang="en-US" sz="1600" b="1" dirty="0">
                <a:solidFill>
                  <a:srgbClr val="0070C0"/>
                </a:solidFill>
              </a:rPr>
              <a:t>order book features </a:t>
            </a:r>
            <a:r>
              <a:rPr lang="en-US" sz="1600" dirty="0"/>
              <a:t>(average queue size, spread etc.) </a:t>
            </a:r>
          </a:p>
          <a:p>
            <a:endParaRPr lang="en-US" dirty="0"/>
          </a:p>
        </p:txBody>
      </p:sp>
    </p:spTree>
    <p:extLst>
      <p:ext uri="{BB962C8B-B14F-4D97-AF65-F5344CB8AC3E}">
        <p14:creationId xmlns:p14="http://schemas.microsoft.com/office/powerpoint/2010/main" val="109648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grpSp>
        <p:nvGrpSpPr>
          <p:cNvPr id="10" name="Group 9"/>
          <p:cNvGrpSpPr/>
          <p:nvPr/>
        </p:nvGrpSpPr>
        <p:grpSpPr>
          <a:xfrm>
            <a:off x="4311641" y="1620838"/>
            <a:ext cx="4561550" cy="2232248"/>
            <a:chOff x="330464" y="2362844"/>
            <a:chExt cx="4561550" cy="2232248"/>
          </a:xfrm>
        </p:grpSpPr>
        <p:grpSp>
          <p:nvGrpSpPr>
            <p:cNvPr id="13" name="Group 12"/>
            <p:cNvGrpSpPr/>
            <p:nvPr/>
          </p:nvGrpSpPr>
          <p:grpSpPr>
            <a:xfrm>
              <a:off x="330464" y="2362844"/>
              <a:ext cx="4561550" cy="2232248"/>
              <a:chOff x="672952" y="2167285"/>
              <a:chExt cx="7239000" cy="3619500"/>
            </a:xfrm>
          </p:grpSpPr>
          <p:pic>
            <p:nvPicPr>
              <p:cNvPr id="1026" name="Picture 2" descr="Quotes From The Matrix Philosophy. Quotes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52" y="2167285"/>
                <a:ext cx="7239000" cy="36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91880" y="2276871"/>
                <a:ext cx="1615886" cy="598857"/>
              </a:xfrm>
              <a:prstGeom prst="rect">
                <a:avLst/>
              </a:prstGeom>
              <a:noFill/>
            </p:spPr>
            <p:txBody>
              <a:bodyPr wrap="none" rtlCol="0">
                <a:spAutoFit/>
              </a:bodyPr>
              <a:lstStyle/>
              <a:p>
                <a:r>
                  <a:rPr lang="en-US" sz="1800" b="1" dirty="0" smtClean="0">
                    <a:solidFill>
                      <a:srgbClr val="FFFF00"/>
                    </a:solidFill>
                    <a:effectLst>
                      <a:glow rad="317500">
                        <a:srgbClr val="00B050">
                          <a:alpha val="65000"/>
                        </a:srgbClr>
                      </a:glow>
                    </a:effectLst>
                    <a:latin typeface="Book Antiqua" panose="02040602050305030304" pitchFamily="18" charset="0"/>
                  </a:rPr>
                  <a:t>TRADE</a:t>
                </a:r>
                <a:endParaRPr lang="en-US" sz="1800" b="1" dirty="0">
                  <a:solidFill>
                    <a:srgbClr val="FFFF00"/>
                  </a:solidFill>
                  <a:effectLst>
                    <a:glow rad="317500">
                      <a:srgbClr val="00B050">
                        <a:alpha val="65000"/>
                      </a:srgbClr>
                    </a:glow>
                  </a:effectLst>
                  <a:latin typeface="Book Antiqua" panose="02040602050305030304" pitchFamily="18" charset="0"/>
                </a:endParaRPr>
              </a:p>
            </p:txBody>
          </p:sp>
          <p:pic>
            <p:nvPicPr>
              <p:cNvPr id="9" name="Picture 8"/>
              <p:cNvPicPr>
                <a:picLocks noChangeAspect="1"/>
              </p:cNvPicPr>
              <p:nvPr/>
            </p:nvPicPr>
            <p:blipFill rotWithShape="1">
              <a:blip r:embed="rId3"/>
              <a:srcRect l="14418" r="18278"/>
              <a:stretch/>
            </p:blipFill>
            <p:spPr>
              <a:xfrm>
                <a:off x="6732240" y="4509120"/>
                <a:ext cx="936104" cy="1099220"/>
              </a:xfrm>
              <a:prstGeom prst="rect">
                <a:avLst/>
              </a:prstGeom>
            </p:spPr>
          </p:pic>
        </p:grpSp>
        <p:cxnSp>
          <p:nvCxnSpPr>
            <p:cNvPr id="8" name="Straight Connector 7"/>
            <p:cNvCxnSpPr/>
            <p:nvPr/>
          </p:nvCxnSpPr>
          <p:spPr bwMode="auto">
            <a:xfrm>
              <a:off x="2141493" y="2940166"/>
              <a:ext cx="95287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11" name="TextBox 10"/>
          <p:cNvSpPr txBox="1"/>
          <p:nvPr/>
        </p:nvSpPr>
        <p:spPr>
          <a:xfrm>
            <a:off x="323528" y="2197313"/>
            <a:ext cx="4176464" cy="707886"/>
          </a:xfrm>
          <a:prstGeom prst="rect">
            <a:avLst/>
          </a:prstGeom>
          <a:noFill/>
        </p:spPr>
        <p:txBody>
          <a:bodyPr wrap="square" rtlCol="0">
            <a:spAutoFit/>
          </a:bodyPr>
          <a:lstStyle/>
          <a:p>
            <a:r>
              <a:rPr lang="en-US" sz="2000" b="1" dirty="0" smtClean="0"/>
              <a:t>Open Position</a:t>
            </a:r>
            <a:r>
              <a:rPr lang="en-US" sz="2000" dirty="0" smtClean="0"/>
              <a:t>: </a:t>
            </a:r>
            <a:br>
              <a:rPr lang="en-US" sz="2000" dirty="0" smtClean="0"/>
            </a:br>
            <a:r>
              <a:rPr lang="en-US" sz="2000" dirty="0" smtClean="0"/>
              <a:t>Long (Buy) Warrant GJTENCT</a:t>
            </a:r>
            <a:endParaRPr lang="en-US" sz="2000" dirty="0"/>
          </a:p>
        </p:txBody>
      </p:sp>
      <p:sp>
        <p:nvSpPr>
          <p:cNvPr id="6" name="TextBox 5"/>
          <p:cNvSpPr txBox="1"/>
          <p:nvPr/>
        </p:nvSpPr>
        <p:spPr>
          <a:xfrm>
            <a:off x="4649513" y="4904924"/>
            <a:ext cx="4110421" cy="400110"/>
          </a:xfrm>
          <a:prstGeom prst="rect">
            <a:avLst/>
          </a:prstGeom>
          <a:noFill/>
        </p:spPr>
        <p:txBody>
          <a:bodyPr wrap="none" rtlCol="0">
            <a:spAutoFit/>
          </a:bodyPr>
          <a:lstStyle/>
          <a:p>
            <a:r>
              <a:rPr lang="en-US" sz="2000" dirty="0"/>
              <a:t>Our trade needs an </a:t>
            </a:r>
            <a:r>
              <a:rPr lang="en-US" sz="2000" b="1" dirty="0">
                <a:solidFill>
                  <a:srgbClr val="0070C0"/>
                </a:solidFill>
              </a:rPr>
              <a:t>exit strategy </a:t>
            </a:r>
            <a:r>
              <a:rPr lang="en-US" sz="2000" dirty="0"/>
              <a:t>!</a:t>
            </a:r>
          </a:p>
        </p:txBody>
      </p:sp>
      <p:pic>
        <p:nvPicPr>
          <p:cNvPr id="1028" name="Picture 4" descr="娛樂乜乜乜〉王傑我會知道幾時要退| Now 新聞"/>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85" y="3882450"/>
            <a:ext cx="4393628" cy="24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Recording the data from previous trading periods, including </a:t>
            </a:r>
            <a:r>
              <a:rPr lang="en-US" sz="1600" b="1" dirty="0">
                <a:solidFill>
                  <a:srgbClr val="0070C0"/>
                </a:solidFill>
              </a:rPr>
              <a:t>trade timing, arrival price, average execution price, and relevant details about market movement</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dirty="0"/>
              <a:t>These 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p>
          <a:p>
            <a:pPr>
              <a:buFont typeface="Arial" panose="020B0604020202020204" pitchFamily="34" charset="0"/>
              <a:buChar char="•"/>
            </a:pPr>
            <a:endParaRPr lang="en-US" sz="1600" dirty="0"/>
          </a:p>
          <a:p>
            <a:pPr>
              <a:buFont typeface="Arial" panose="020B0604020202020204" pitchFamily="34" charset="0"/>
              <a:buChar char="•"/>
            </a:pPr>
            <a:r>
              <a:rPr lang="en-US" sz="1600" dirty="0"/>
              <a:t>Implementation shortfall is a commonly targeted benchmark, which is the sum of all </a:t>
            </a:r>
            <a:r>
              <a:rPr lang="en-US" sz="1600" b="1" dirty="0">
                <a:solidFill>
                  <a:srgbClr val="0070C0"/>
                </a:solidFill>
              </a:rPr>
              <a:t>explicit costs</a:t>
            </a:r>
            <a:r>
              <a:rPr lang="en-US" sz="1600" dirty="0"/>
              <a:t> (transaction cost, spread) and </a:t>
            </a:r>
            <a:r>
              <a:rPr lang="en-US" sz="1600" b="1" dirty="0">
                <a:solidFill>
                  <a:srgbClr val="0070C0"/>
                </a:solidFill>
              </a:rPr>
              <a:t>implicit costs </a:t>
            </a:r>
            <a:r>
              <a:rPr lang="en-US" sz="1600" dirty="0"/>
              <a:t>(market impact, delay cost, and opportunity cost)</a:t>
            </a:r>
          </a:p>
          <a:p>
            <a:pPr>
              <a:buFont typeface="Arial" panose="020B0604020202020204" pitchFamily="34" charset="0"/>
              <a:buChar char="•"/>
            </a:pPr>
            <a:endParaRPr lang="en-US" sz="1600" dirty="0"/>
          </a:p>
          <a:p>
            <a:pPr>
              <a:buFont typeface="Arial" panose="020B0604020202020204" pitchFamily="34" charset="0"/>
              <a:buChar char="•"/>
            </a:pPr>
            <a:r>
              <a:rPr lang="en-US" sz="1600" dirty="0"/>
              <a:t>After measurement, costs must be attributed to their underlying causes. This analysis is used to </a:t>
            </a:r>
            <a:r>
              <a:rPr lang="en-US" sz="1600" b="1" dirty="0">
                <a:solidFill>
                  <a:srgbClr val="0070C0"/>
                </a:solidFill>
              </a:rPr>
              <a:t>evaluate performance and monitor future transactions</a:t>
            </a:r>
            <a:r>
              <a:rPr lang="en-US" sz="1600" dirty="0"/>
              <a:t>.</a:t>
            </a:r>
          </a:p>
          <a:p>
            <a:endParaRPr lang="en-US" sz="1800" dirty="0"/>
          </a:p>
        </p:txBody>
      </p:sp>
    </p:spTree>
    <p:extLst>
      <p:ext uri="{BB962C8B-B14F-4D97-AF65-F5344CB8AC3E}">
        <p14:creationId xmlns:p14="http://schemas.microsoft.com/office/powerpoint/2010/main" val="17395568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a:t>Transaction Cost Analysis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Post-trade Analysis Example</a:t>
            </a:r>
            <a:r>
              <a:rPr lang="en-US" sz="1600" dirty="0"/>
              <a:t> </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VWAP</a:t>
            </a:r>
            <a:r>
              <a:rPr lang="en-US" sz="1600" dirty="0"/>
              <a:t>: measure the % of executions on </a:t>
            </a:r>
            <a:r>
              <a:rPr lang="en-US" sz="1600" b="1" dirty="0">
                <a:solidFill>
                  <a:srgbClr val="0070C0"/>
                </a:solidFill>
              </a:rPr>
              <a:t>Passive Touch</a:t>
            </a:r>
            <a:r>
              <a:rPr lang="en-US" sz="1600" dirty="0"/>
              <a:t> vs </a:t>
            </a:r>
            <a:r>
              <a:rPr lang="en-US" sz="1600" b="1" dirty="0">
                <a:solidFill>
                  <a:srgbClr val="0070C0"/>
                </a:solidFill>
              </a:rPr>
              <a:t>Aggressive 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a:t>For </a:t>
            </a:r>
            <a:r>
              <a:rPr lang="en-US" sz="1600" b="1" dirty="0">
                <a:solidFill>
                  <a:srgbClr val="0070C0"/>
                </a:solidFill>
              </a:rPr>
              <a:t>Buy orders</a:t>
            </a:r>
            <a:r>
              <a:rPr lang="en-US" sz="1600" dirty="0"/>
              <a:t>, </a:t>
            </a:r>
            <a:r>
              <a:rPr lang="en-US" sz="1600" b="1" dirty="0">
                <a:solidFill>
                  <a:srgbClr val="0070C0"/>
                </a:solidFill>
              </a:rPr>
              <a:t>Passive Touch </a:t>
            </a:r>
            <a:r>
              <a:rPr lang="en-US" sz="1600" dirty="0"/>
              <a:t>is the executions happens on the </a:t>
            </a:r>
            <a:r>
              <a:rPr lang="en-US" sz="1600" b="1" dirty="0">
                <a:solidFill>
                  <a:srgbClr val="0070C0"/>
                </a:solidFill>
              </a:rPr>
              <a:t>Bid side</a:t>
            </a:r>
            <a:r>
              <a:rPr lang="en-US" sz="1600" dirty="0"/>
              <a:t>, while </a:t>
            </a:r>
            <a:r>
              <a:rPr lang="en-US" sz="1600" b="1" dirty="0">
                <a:solidFill>
                  <a:srgbClr val="0070C0"/>
                </a:solidFill>
              </a:rPr>
              <a:t>Aggressive Touch </a:t>
            </a:r>
            <a:r>
              <a:rPr lang="en-US" sz="1600" dirty="0"/>
              <a:t>happens on the </a:t>
            </a:r>
            <a:r>
              <a:rPr lang="en-US" sz="1600" b="1" dirty="0">
                <a:solidFill>
                  <a:srgbClr val="0070C0"/>
                </a:solidFill>
              </a:rPr>
              <a:t>Ask side</a:t>
            </a:r>
            <a:r>
              <a:rPr lang="en-US" sz="1600" dirty="0"/>
              <a:t>. Vice versa for the Sell orders.</a:t>
            </a:r>
          </a:p>
          <a:p>
            <a:pPr>
              <a:buFont typeface="Arial" panose="020B0604020202020204" pitchFamily="34" charset="0"/>
              <a:buChar char="•"/>
            </a:pPr>
            <a:endParaRPr lang="en-US" sz="1600" dirty="0"/>
          </a:p>
          <a:p>
            <a:pPr>
              <a:buFont typeface="Arial" panose="020B0604020202020204" pitchFamily="34" charset="0"/>
              <a:buChar char="•"/>
            </a:pPr>
            <a:r>
              <a:rPr lang="en-US" sz="1600" dirty="0"/>
              <a:t>Aggressive Touch </a:t>
            </a:r>
            <a:r>
              <a:rPr lang="en-US" sz="1600" b="1" dirty="0">
                <a:solidFill>
                  <a:srgbClr val="0070C0"/>
                </a:solidFill>
              </a:rPr>
              <a:t>demands liquidity immediately </a:t>
            </a:r>
            <a:r>
              <a:rPr lang="en-US" sz="1600" dirty="0"/>
              <a:t>and has to </a:t>
            </a:r>
            <a:r>
              <a:rPr lang="en-US" sz="1600" b="1" dirty="0">
                <a:solidFill>
                  <a:srgbClr val="0070C0"/>
                </a:solidFill>
              </a:rPr>
              <a:t>pay the spread </a:t>
            </a:r>
            <a:r>
              <a:rPr lang="en-US" sz="1600" dirty="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Passive Touch</a:t>
            </a:r>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Aggressive Touch</a:t>
            </a:r>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a:t>Buy Order Example</a:t>
            </a:r>
          </a:p>
        </p:txBody>
      </p:sp>
    </p:spTree>
    <p:extLst>
      <p:ext uri="{BB962C8B-B14F-4D97-AF65-F5344CB8AC3E}">
        <p14:creationId xmlns:p14="http://schemas.microsoft.com/office/powerpoint/2010/main" val="4888169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Japan</a:t>
                      </a:r>
                    </a:p>
                  </a:txBody>
                  <a:tcPr/>
                </a:tc>
                <a:tc>
                  <a:txBody>
                    <a:bodyPr/>
                    <a:lstStyle/>
                    <a:p>
                      <a:r>
                        <a:rPr lang="en-US" sz="1400" dirty="0"/>
                        <a:t>Use </a:t>
                      </a:r>
                      <a:r>
                        <a:rPr lang="en-US" sz="1400" b="1" dirty="0">
                          <a:solidFill>
                            <a:srgbClr val="0070C0"/>
                          </a:solidFill>
                        </a:rPr>
                        <a:t>Special Indication </a:t>
                      </a:r>
                      <a:r>
                        <a:rPr lang="en-US" sz="1400" dirty="0"/>
                        <a:t>to avoid</a:t>
                      </a:r>
                      <a:r>
                        <a:rPr lang="en-US" sz="1400" baseline="0" dirty="0"/>
                        <a:t> big price move</a:t>
                      </a:r>
                    </a:p>
                    <a:p>
                      <a:r>
                        <a:rPr lang="en-US" sz="1400" baseline="0" dirty="0"/>
                        <a:t>SQ Days – Future Price Calculation affect trading behavior</a:t>
                      </a:r>
                    </a:p>
                    <a:p>
                      <a:r>
                        <a:rPr lang="en-US" sz="1400" baseline="0" dirty="0"/>
                        <a:t>Stock </a:t>
                      </a:r>
                      <a:r>
                        <a:rPr lang="en-US" sz="1400" b="1" baseline="0" dirty="0">
                          <a:solidFill>
                            <a:srgbClr val="0070C0"/>
                          </a:solidFill>
                        </a:rPr>
                        <a:t>doesn't open </a:t>
                      </a:r>
                      <a:r>
                        <a:rPr lang="en-US" sz="1400" baseline="0" dirty="0"/>
                        <a:t>if (auction) market orders not fully filled</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Australia</a:t>
                      </a:r>
                    </a:p>
                  </a:txBody>
                  <a:tcPr/>
                </a:tc>
                <a:tc>
                  <a:txBody>
                    <a:bodyPr/>
                    <a:lstStyle/>
                    <a:p>
                      <a:r>
                        <a:rPr lang="en-US" sz="1400" b="1" dirty="0">
                          <a:solidFill>
                            <a:srgbClr val="0070C0"/>
                          </a:solidFill>
                        </a:rPr>
                        <a:t>Stage opening </a:t>
                      </a:r>
                      <a:r>
                        <a:rPr lang="en-US" sz="1400" dirty="0"/>
                        <a:t>based on symbol names</a:t>
                      </a:r>
                    </a:p>
                    <a:p>
                      <a:r>
                        <a:rPr lang="en-US" sz="1400" dirty="0"/>
                        <a:t>Central Point Order (Peg-to-mid)</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Korea </a:t>
                      </a:r>
                    </a:p>
                  </a:txBody>
                  <a:tcPr/>
                </a:tc>
                <a:tc>
                  <a:txBody>
                    <a:bodyPr/>
                    <a:lstStyle/>
                    <a:p>
                      <a:r>
                        <a:rPr lang="en-US" sz="1400" b="1" dirty="0">
                          <a:solidFill>
                            <a:srgbClr val="0070C0"/>
                          </a:solidFill>
                        </a:rPr>
                        <a:t>Entrance Exam </a:t>
                      </a:r>
                      <a:r>
                        <a:rPr lang="en-US" sz="1400" dirty="0"/>
                        <a:t>day delay opening hour</a:t>
                      </a:r>
                    </a:p>
                    <a:p>
                      <a:r>
                        <a:rPr lang="en-US" sz="1400" dirty="0"/>
                        <a:t>Trading</a:t>
                      </a:r>
                      <a:r>
                        <a:rPr lang="en-US" sz="1400" baseline="0" dirty="0"/>
                        <a:t> Systems </a:t>
                      </a:r>
                      <a:r>
                        <a:rPr lang="en-US" sz="1400" b="1" baseline="0" dirty="0"/>
                        <a:t>located</a:t>
                      </a:r>
                      <a:r>
                        <a:rPr lang="en-US" sz="1400" baseline="0" dirty="0"/>
                        <a:t> in KR (send with IP address)</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a:t>Taiwan &amp; Korea: </a:t>
            </a:r>
            <a:r>
              <a:rPr lang="en-US" sz="1600" b="1" dirty="0">
                <a:solidFill>
                  <a:srgbClr val="0070C0"/>
                </a:solidFill>
              </a:rPr>
              <a:t>ID market </a:t>
            </a:r>
            <a:r>
              <a:rPr lang="en-US" sz="1600" dirty="0"/>
              <a:t>(show the investor); some stocks (like telco and media companies) subject to </a:t>
            </a:r>
            <a:r>
              <a:rPr lang="en-US" sz="1600" b="1" dirty="0">
                <a:solidFill>
                  <a:srgbClr val="0070C0"/>
                </a:solidFill>
              </a:rPr>
              <a:t>foreign holding limit</a:t>
            </a:r>
          </a:p>
          <a:p>
            <a:endParaRPr lang="en-US" sz="1600" dirty="0"/>
          </a:p>
        </p:txBody>
      </p:sp>
    </p:spTree>
    <p:extLst>
      <p:ext uri="{BB962C8B-B14F-4D97-AF65-F5344CB8AC3E}">
        <p14:creationId xmlns:p14="http://schemas.microsoft.com/office/powerpoint/2010/main" val="10432540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5832648">
                  <a:extLst>
                    <a:ext uri="{9D8B030D-6E8A-4147-A177-3AD203B41FA5}">
                      <a16:colId xmlns:a16="http://schemas.microsoft.com/office/drawing/2014/main" val="20001"/>
                    </a:ext>
                  </a:extLst>
                </a:gridCol>
              </a:tblGrid>
              <a:tr h="370840">
                <a:tc>
                  <a:txBody>
                    <a:bodyPr/>
                    <a:lstStyle/>
                    <a:p>
                      <a:r>
                        <a:rPr lang="en-US" sz="1400" dirty="0"/>
                        <a:t>Market</a:t>
                      </a:r>
                    </a:p>
                  </a:txBody>
                  <a:tcPr/>
                </a:tc>
                <a:tc>
                  <a:txBody>
                    <a:bodyPr/>
                    <a:lstStyle/>
                    <a:p>
                      <a:endParaRPr lang="en-US" sz="1400" dirty="0"/>
                    </a:p>
                  </a:txBody>
                  <a:tcPr/>
                </a:tc>
                <a:extLst>
                  <a:ext uri="{0D108BD9-81ED-4DB2-BD59-A6C34878D82A}">
                    <a16:rowId xmlns:a16="http://schemas.microsoft.com/office/drawing/2014/main" val="10000"/>
                  </a:ext>
                </a:extLst>
              </a:tr>
              <a:tr h="370840">
                <a:tc>
                  <a:txBody>
                    <a:bodyPr/>
                    <a:lstStyle/>
                    <a:p>
                      <a:r>
                        <a:rPr lang="en-US" sz="1400" dirty="0"/>
                        <a:t>Singapore</a:t>
                      </a:r>
                    </a:p>
                  </a:txBody>
                  <a:tcPr/>
                </a:tc>
                <a:tc>
                  <a:txBody>
                    <a:bodyPr/>
                    <a:lstStyle/>
                    <a:p>
                      <a:r>
                        <a:rPr lang="en-US" sz="1400" dirty="0"/>
                        <a:t>IPO start at </a:t>
                      </a:r>
                      <a:r>
                        <a:rPr lang="en-US" sz="1400" b="1" dirty="0">
                          <a:solidFill>
                            <a:srgbClr val="0070C0"/>
                          </a:solidFill>
                        </a:rPr>
                        <a:t>half day</a:t>
                      </a:r>
                    </a:p>
                    <a:p>
                      <a:r>
                        <a:rPr lang="en-US" sz="1400" dirty="0"/>
                        <a:t>Force key</a:t>
                      </a:r>
                    </a:p>
                    <a:p>
                      <a:r>
                        <a:rPr lang="en-US" sz="1400" dirty="0"/>
                        <a:t>Tick size based on currency</a:t>
                      </a:r>
                    </a:p>
                    <a:p>
                      <a:r>
                        <a:rPr lang="en-US" sz="1400" dirty="0"/>
                        <a:t>Buy-in, Unit Share market</a:t>
                      </a:r>
                    </a:p>
                    <a:p>
                      <a:endParaRPr lang="en-US" sz="1400" dirty="0"/>
                    </a:p>
                  </a:txBody>
                  <a:tcPr/>
                </a:tc>
                <a:extLst>
                  <a:ext uri="{0D108BD9-81ED-4DB2-BD59-A6C34878D82A}">
                    <a16:rowId xmlns:a16="http://schemas.microsoft.com/office/drawing/2014/main" val="10001"/>
                  </a:ext>
                </a:extLst>
              </a:tr>
              <a:tr h="370840">
                <a:tc>
                  <a:txBody>
                    <a:bodyPr/>
                    <a:lstStyle/>
                    <a:p>
                      <a:r>
                        <a:rPr lang="en-US" sz="1400" dirty="0"/>
                        <a:t>India</a:t>
                      </a:r>
                    </a:p>
                  </a:txBody>
                  <a:tcPr/>
                </a:tc>
                <a:tc>
                  <a:txBody>
                    <a:bodyPr/>
                    <a:lstStyle/>
                    <a:p>
                      <a:r>
                        <a:rPr lang="en-US" sz="1400" dirty="0"/>
                        <a:t>Cannot determine</a:t>
                      </a:r>
                      <a:r>
                        <a:rPr lang="en-US" sz="1400" baseline="0" dirty="0"/>
                        <a:t> on or </a:t>
                      </a:r>
                      <a:r>
                        <a:rPr lang="en-US" sz="1400" b="1" baseline="0" dirty="0">
                          <a:solidFill>
                            <a:srgbClr val="0070C0"/>
                          </a:solidFill>
                        </a:rPr>
                        <a:t>off exchange trade type</a:t>
                      </a:r>
                    </a:p>
                    <a:p>
                      <a:r>
                        <a:rPr lang="en-US" sz="1400" baseline="0" dirty="0"/>
                        <a:t>BSE and NSE </a:t>
                      </a:r>
                      <a:r>
                        <a:rPr lang="en-US" sz="1400" b="1" baseline="0" dirty="0">
                          <a:solidFill>
                            <a:srgbClr val="0070C0"/>
                          </a:solidFill>
                        </a:rPr>
                        <a:t>parallel trading </a:t>
                      </a:r>
                      <a:r>
                        <a:rPr lang="en-US" sz="1400" baseline="0" dirty="0"/>
                        <a:t>(SOR logic)</a:t>
                      </a:r>
                    </a:p>
                    <a:p>
                      <a:r>
                        <a:rPr lang="en-US" sz="1400" baseline="0" dirty="0"/>
                        <a:t>Closing Price by </a:t>
                      </a:r>
                      <a:r>
                        <a:rPr lang="en-US" sz="1400" b="1" baseline="0" dirty="0">
                          <a:solidFill>
                            <a:srgbClr val="0070C0"/>
                          </a:solidFill>
                        </a:rPr>
                        <a:t>last 30-min VWAP</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Thailand</a:t>
                      </a:r>
                    </a:p>
                  </a:txBody>
                  <a:tcPr/>
                </a:tc>
                <a:tc>
                  <a:txBody>
                    <a:bodyPr/>
                    <a:lstStyle/>
                    <a:p>
                      <a:r>
                        <a:rPr lang="en-US" sz="1400" dirty="0"/>
                        <a:t>Local/Foreign</a:t>
                      </a:r>
                      <a:r>
                        <a:rPr lang="en-US" sz="1400" baseline="0" dirty="0"/>
                        <a:t> board vs NVDR (Non-Voting Depository Receipts)</a:t>
                      </a:r>
                    </a:p>
                    <a:p>
                      <a:r>
                        <a:rPr lang="en-US" sz="1400" dirty="0"/>
                        <a:t>Publish Order (exchange </a:t>
                      </a:r>
                      <a:r>
                        <a:rPr lang="en-US" sz="1400" b="1" dirty="0">
                          <a:solidFill>
                            <a:srgbClr val="0070C0"/>
                          </a:solidFill>
                        </a:rPr>
                        <a:t>Iceberg</a:t>
                      </a:r>
                      <a:r>
                        <a:rPr lang="en-US" sz="1400" dirty="0"/>
                        <a:t> order)</a:t>
                      </a:r>
                    </a:p>
                    <a:p>
                      <a:endParaRPr lang="en-US" sz="1400" dirty="0"/>
                    </a:p>
                  </a:txBody>
                  <a:tcPr/>
                </a:tc>
                <a:extLst>
                  <a:ext uri="{0D108BD9-81ED-4DB2-BD59-A6C34878D82A}">
                    <a16:rowId xmlns:a16="http://schemas.microsoft.com/office/drawing/2014/main" val="10003"/>
                  </a:ext>
                </a:extLst>
              </a:tr>
              <a:tr h="370840">
                <a:tc>
                  <a:txBody>
                    <a:bodyPr/>
                    <a:lstStyle/>
                    <a:p>
                      <a:r>
                        <a:rPr lang="en-US" sz="1400" dirty="0"/>
                        <a:t>Indonesia</a:t>
                      </a:r>
                    </a:p>
                  </a:txBody>
                  <a:tcPr/>
                </a:tc>
                <a:tc>
                  <a:txBody>
                    <a:bodyPr/>
                    <a:lstStyle/>
                    <a:p>
                      <a:r>
                        <a:rPr lang="en-US" sz="1400" dirty="0"/>
                        <a:t>Friday trading hours are different due to </a:t>
                      </a:r>
                      <a:r>
                        <a:rPr lang="en-US" sz="1400" b="1" dirty="0">
                          <a:solidFill>
                            <a:srgbClr val="0070C0"/>
                          </a:solidFill>
                        </a:rPr>
                        <a:t>religious</a:t>
                      </a:r>
                      <a:r>
                        <a:rPr lang="en-US" sz="1400" b="1" baseline="0" dirty="0">
                          <a:solidFill>
                            <a:srgbClr val="0070C0"/>
                          </a:solidFill>
                        </a:rPr>
                        <a:t> reason</a:t>
                      </a:r>
                      <a:endParaRPr lang="en-US" sz="1400" b="1" dirty="0">
                        <a:solidFill>
                          <a:srgbClr val="0070C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53021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770485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a:t>Market data check</a:t>
            </a:r>
            <a:r>
              <a:rPr lang="en-US" sz="1800" dirty="0"/>
              <a:t>: </a:t>
            </a:r>
            <a:r>
              <a:rPr lang="en-US" sz="1600" dirty="0"/>
              <a:t>During continuous trading session, bid ask cannot be crossed</a:t>
            </a:r>
          </a:p>
          <a:p>
            <a:pPr marL="400050">
              <a:buFont typeface="Arial" panose="020B0604020202020204" pitchFamily="34" charset="0"/>
              <a:buChar char="•"/>
            </a:pPr>
            <a:endParaRPr lang="en-US" sz="1600" b="1" dirty="0"/>
          </a:p>
          <a:p>
            <a:pPr marL="400050">
              <a:buFont typeface="Arial" panose="020B0604020202020204" pitchFamily="34" charset="0"/>
              <a:buChar char="•"/>
            </a:pPr>
            <a:r>
              <a:rPr lang="en-US" sz="1600" b="1" dirty="0"/>
              <a:t>Emergency 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dirty="0"/>
              <a:t>Others (usually outside Algo system)</a:t>
            </a:r>
          </a:p>
          <a:p>
            <a:pPr marL="800100" lvl="1" indent="-342900">
              <a:buFont typeface="Arial" panose="020B0604020202020204" pitchFamily="34" charset="0"/>
              <a:buChar char="•"/>
            </a:pPr>
            <a:r>
              <a:rPr lang="en-US" sz="1600" b="1" dirty="0"/>
              <a:t>Position (inventory) Check</a:t>
            </a:r>
            <a:r>
              <a:rPr lang="en-US" sz="1600" dirty="0"/>
              <a:t>: check if the client has enough position to do sell order</a:t>
            </a:r>
          </a:p>
          <a:p>
            <a:pPr marL="800100" lvl="1" indent="-342900">
              <a:buFont typeface="Arial" panose="020B0604020202020204" pitchFamily="34" charset="0"/>
              <a:buChar char="•"/>
            </a:pPr>
            <a:r>
              <a:rPr lang="en-US" sz="1600" b="1" dirty="0"/>
              <a:t>Credit Check</a:t>
            </a:r>
            <a:r>
              <a:rPr lang="en-US" sz="1600" dirty="0"/>
              <a:t>: has enough margin or money to buy the stocks</a:t>
            </a:r>
          </a:p>
          <a:p>
            <a:pPr marL="800100" lvl="1" indent="-342900">
              <a:buFont typeface="Arial" panose="020B0604020202020204" pitchFamily="34" charset="0"/>
              <a:buChar char="•"/>
            </a:pPr>
            <a:r>
              <a:rPr lang="en-US" sz="1600" b="1" dirty="0"/>
              <a:t>Flagging</a:t>
            </a:r>
            <a:r>
              <a:rPr lang="en-US" sz="1600" dirty="0"/>
              <a:t>: tag client vs house orders correctly</a:t>
            </a:r>
          </a:p>
          <a:p>
            <a:pPr marL="800100" lvl="1" indent="-342900">
              <a:buFont typeface="Arial" panose="020B0604020202020204" pitchFamily="34" charset="0"/>
              <a:buChar char="•"/>
            </a:pPr>
            <a:endParaRPr lang="en-US" sz="1600" dirty="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hlinkClick r:id="rId3"/>
              </a:rPr>
              <a:t>Cyan Spring </a:t>
            </a:r>
            <a:r>
              <a:rPr lang="en-US" sz="1800" dirty="0"/>
              <a:t>– Java based Algo framework</a:t>
            </a:r>
          </a:p>
          <a:p>
            <a:pPr>
              <a:buFont typeface="Arial" panose="020B0604020202020204" pitchFamily="34" charset="0"/>
              <a:buChar char="•"/>
            </a:pPr>
            <a:r>
              <a:rPr lang="en-US" sz="1800" dirty="0">
                <a:hlinkClick r:id="rId4"/>
              </a:rPr>
              <a:t>Strategy Code Examples</a:t>
            </a:r>
            <a:endParaRPr lang="en-US" sz="1800" dirty="0"/>
          </a:p>
          <a:p>
            <a:pPr>
              <a:buFont typeface="Arial" panose="020B0604020202020204" pitchFamily="34" charset="0"/>
              <a:buChar char="•"/>
            </a:pPr>
            <a:r>
              <a:rPr lang="en-US" sz="1800" dirty="0">
                <a:hlinkClick r:id="rId5"/>
              </a:rPr>
              <a:t>VWAP Demo</a:t>
            </a:r>
            <a:endParaRPr lang="en-US" sz="1800" dirty="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185</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a:t>
            </a:r>
            <a:r>
              <a:rPr lang="en-US" sz="1800" dirty="0" smtClean="0"/>
              <a:t>conditions</a:t>
            </a:r>
            <a:endParaRPr lang="en-US" sz="1800" dirty="0"/>
          </a:p>
          <a:p>
            <a:pPr marL="0" indent="0"/>
            <a:endParaRPr lang="en-US" sz="1400" dirty="0"/>
          </a:p>
          <a:p>
            <a:pPr marL="285750" indent="-285750">
              <a:buFont typeface="Arial" panose="020B0604020202020204" pitchFamily="34" charset="0"/>
              <a:buChar char="•"/>
            </a:pPr>
            <a:r>
              <a:rPr lang="en-US" sz="1600" b="1" dirty="0" smtClean="0"/>
              <a:t>Stop Profit</a:t>
            </a:r>
            <a:endParaRPr lang="en-US" sz="1600" b="1" dirty="0"/>
          </a:p>
          <a:p>
            <a:pPr marL="0" indent="0"/>
            <a:r>
              <a:rPr lang="en-US" sz="1600" b="1" dirty="0"/>
              <a:t>     </a:t>
            </a:r>
            <a:r>
              <a:rPr lang="en-US" sz="1600" dirty="0"/>
              <a:t>when warrant price move up</a:t>
            </a:r>
          </a:p>
          <a:p>
            <a:pPr marL="0" indent="0"/>
            <a:r>
              <a:rPr lang="en-US" sz="1600" dirty="0"/>
              <a:t>     </a:t>
            </a:r>
          </a:p>
          <a:p>
            <a:pPr marL="0" indent="0"/>
            <a:r>
              <a:rPr lang="en-US" sz="1600" dirty="0"/>
              <a:t>     Sell if best bid + </a:t>
            </a:r>
            <a:r>
              <a:rPr lang="en-US" sz="1600" b="1" dirty="0">
                <a:solidFill>
                  <a:srgbClr val="00B050"/>
                </a:solidFill>
              </a:rPr>
              <a:t>2 ticks </a:t>
            </a:r>
            <a:r>
              <a:rPr lang="en-US" sz="1600" dirty="0"/>
              <a:t>&gt;= </a:t>
            </a:r>
            <a:r>
              <a:rPr lang="en-US" sz="1600" dirty="0" err="1"/>
              <a:t>avg</a:t>
            </a:r>
            <a:r>
              <a:rPr lang="en-US" sz="1600" dirty="0"/>
              <a:t> </a:t>
            </a:r>
            <a:r>
              <a:rPr lang="en-US" sz="1600" dirty="0" err="1"/>
              <a:t>px</a:t>
            </a:r>
            <a:endParaRPr lang="en-US" sz="1600" dirty="0"/>
          </a:p>
          <a:p>
            <a:pPr marL="0" indent="0"/>
            <a:r>
              <a:rPr lang="en-US" sz="1400" dirty="0"/>
              <a:t>        </a:t>
            </a:r>
          </a:p>
          <a:p>
            <a:pPr marL="0" indent="0"/>
            <a:r>
              <a:rPr lang="en-US" sz="1400" dirty="0">
                <a:solidFill>
                  <a:srgbClr val="0070C0"/>
                </a:solidFill>
              </a:rPr>
              <a:t>Example:  </a:t>
            </a:r>
            <a:r>
              <a:rPr lang="en-US" sz="1400" dirty="0" err="1">
                <a:solidFill>
                  <a:srgbClr val="0070C0"/>
                </a:solidFill>
              </a:rPr>
              <a:t>avg</a:t>
            </a:r>
            <a:r>
              <a:rPr lang="en-US" sz="1400" dirty="0">
                <a:solidFill>
                  <a:srgbClr val="0070C0"/>
                </a:solidFill>
              </a:rPr>
              <a:t> </a:t>
            </a:r>
            <a:r>
              <a:rPr lang="en-US" sz="1400" dirty="0" err="1">
                <a:solidFill>
                  <a:srgbClr val="0070C0"/>
                </a:solidFill>
              </a:rPr>
              <a:t>px</a:t>
            </a:r>
            <a:r>
              <a:rPr lang="en-US" sz="1400" dirty="0">
                <a:solidFill>
                  <a:srgbClr val="0070C0"/>
                </a:solidFill>
              </a:rPr>
              <a:t> = 0.143, best bid = 0.145</a:t>
            </a:r>
            <a:br>
              <a:rPr lang="en-US" sz="1400" dirty="0">
                <a:solidFill>
                  <a:srgbClr val="0070C0"/>
                </a:solidFill>
              </a:rPr>
            </a:br>
            <a:r>
              <a:rPr lang="en-US" sz="1400" dirty="0">
                <a:solidFill>
                  <a:srgbClr val="0070C0"/>
                </a:solidFill>
              </a:rPr>
              <a:t>        profit = 0.002 and 1.41% </a:t>
            </a:r>
          </a:p>
          <a:p>
            <a:pPr marL="0" indent="0"/>
            <a:r>
              <a:rPr lang="en-US" sz="1400" dirty="0">
                <a:solidFill>
                  <a:srgbClr val="0070C0"/>
                </a:solidFill>
              </a:rPr>
              <a:t>       </a:t>
            </a:r>
            <a:r>
              <a:rPr lang="en-US" sz="1400" b="1" dirty="0">
                <a:solidFill>
                  <a:srgbClr val="0070C0"/>
                </a:solidFill>
              </a:rPr>
              <a:t> </a:t>
            </a:r>
            <a:r>
              <a:rPr lang="en-US" sz="1400" b="1" u="sng" dirty="0">
                <a:solidFill>
                  <a:srgbClr val="0070C0"/>
                </a:solidFill>
              </a:rPr>
              <a:t>~ 1% profit</a:t>
            </a:r>
            <a:r>
              <a:rPr lang="en-US" sz="1400" dirty="0">
                <a:solidFill>
                  <a:srgbClr val="0070C0"/>
                </a:solidFill>
              </a:rPr>
              <a:t> after transaction </a:t>
            </a:r>
            <a:r>
              <a:rPr lang="en-US" sz="1400" dirty="0" smtClean="0">
                <a:solidFill>
                  <a:srgbClr val="0070C0"/>
                </a:solidFill>
              </a:rPr>
              <a:t>cost </a:t>
            </a:r>
            <a:br>
              <a:rPr lang="en-US" sz="1400" dirty="0" smtClean="0">
                <a:solidFill>
                  <a:srgbClr val="0070C0"/>
                </a:solidFill>
              </a:rPr>
            </a:br>
            <a:r>
              <a:rPr lang="en-US" sz="1400" dirty="0" smtClean="0">
                <a:solidFill>
                  <a:srgbClr val="0070C0"/>
                </a:solidFill>
              </a:rPr>
              <a:t>       ~ </a:t>
            </a:r>
            <a:r>
              <a:rPr lang="en-US" sz="1400" b="1" u="sng" dirty="0" smtClean="0">
                <a:solidFill>
                  <a:srgbClr val="0070C0"/>
                </a:solidFill>
              </a:rPr>
              <a:t>$429 profit</a:t>
            </a:r>
            <a:r>
              <a:rPr lang="en-US" sz="1400" dirty="0" smtClean="0">
                <a:solidFill>
                  <a:srgbClr val="0070C0"/>
                </a:solidFill>
              </a:rPr>
              <a:t> for the $42,900 trade</a:t>
            </a:r>
          </a:p>
          <a:p>
            <a:pPr marL="0" indent="0"/>
            <a:endParaRPr lang="en-US" sz="1400" dirty="0">
              <a:solidFill>
                <a:srgbClr val="0070C0"/>
              </a:solidFill>
            </a:endParaRPr>
          </a:p>
          <a:p>
            <a:pPr marL="285750" indent="-285750">
              <a:buFont typeface="Arial" panose="020B0604020202020204" pitchFamily="34" charset="0"/>
              <a:buChar char="•"/>
            </a:pPr>
            <a:endParaRPr lang="en-US" sz="1400" b="1" dirty="0"/>
          </a:p>
          <a:p>
            <a:pPr marL="0" indent="0"/>
            <a:endParaRPr lang="en-US" sz="1400" dirty="0"/>
          </a:p>
          <a:p>
            <a:pPr marL="0" indent="0"/>
            <a:r>
              <a:rPr lang="en-US" sz="1600" dirty="0"/>
              <a:t>				</a:t>
            </a:r>
          </a:p>
          <a:p>
            <a:pPr marL="0" indent="0"/>
            <a:r>
              <a:rPr lang="en-US" sz="1800" dirty="0"/>
              <a:t>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013176"/>
            <a:ext cx="117613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683398571"/>
              </p:ext>
            </p:extLst>
          </p:nvPr>
        </p:nvGraphicFramePr>
        <p:xfrm>
          <a:off x="4716016" y="202192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2066573"/>
              </p:ext>
            </p:extLst>
          </p:nvPr>
        </p:nvGraphicFramePr>
        <p:xfrm>
          <a:off x="4716016" y="4213146"/>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97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Background</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a:t>Study Computer Science</a:t>
            </a:r>
          </a:p>
          <a:p>
            <a:pPr lvl="1"/>
            <a:r>
              <a:rPr lang="en-US" sz="2000" dirty="0" err="1"/>
              <a:t>iBanks</a:t>
            </a:r>
            <a:r>
              <a:rPr lang="en-US" sz="2000" dirty="0"/>
              <a:t> Algo trade technologist</a:t>
            </a:r>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437112"/>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30" y="432611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270970"/>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a:t>Email: </a:t>
            </a:r>
            <a:r>
              <a:rPr lang="en-US" sz="1800" dirty="0">
                <a:hlinkClick r:id="rId7"/>
              </a:rPr>
              <a:t>wkliu_x@yahoo.com</a:t>
            </a:r>
            <a:endParaRPr lang="en-US" sz="1800" dirty="0"/>
          </a:p>
          <a:p>
            <a:r>
              <a:rPr lang="en-US" sz="1800" dirty="0"/>
              <a:t>LinkedIn: </a:t>
            </a:r>
            <a:r>
              <a:rPr lang="en-US" sz="1800" dirty="0">
                <a:hlinkClick r:id="rId8"/>
              </a:rPr>
              <a:t>https://www.linkedin.com/in/ken-liu-76b11575/</a:t>
            </a:r>
            <a:endParaRPr lang="en-US" sz="1800" dirty="0"/>
          </a:p>
          <a:p>
            <a:endParaRPr lang="en-US" sz="1800" dirty="0"/>
          </a:p>
        </p:txBody>
      </p:sp>
      <p:pic>
        <p:nvPicPr>
          <p:cNvPr id="1026" name="Picture 2" descr="Daiwa Capital Markets Europe. Information about the issuer. (LEI  MIM2K09LFYD4IB163W58, SWIFT DEUAGB21XXX). News and credit ratings. Tables  with accounting and financial report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160" y="3789040"/>
            <a:ext cx="1968252" cy="19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4680520"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800" b="1" dirty="0"/>
              <a:t>2. Exit Trade </a:t>
            </a:r>
            <a:r>
              <a:rPr lang="en-US" sz="1800" dirty="0"/>
              <a:t>in these 3 conditions</a:t>
            </a:r>
          </a:p>
          <a:p>
            <a:pPr marL="0" indent="0"/>
            <a:endParaRPr lang="en-US" sz="1400" dirty="0"/>
          </a:p>
          <a:p>
            <a:pPr marL="285750" indent="-285750">
              <a:buFont typeface="Arial" panose="020B0604020202020204" pitchFamily="34" charset="0"/>
              <a:buChar char="•"/>
            </a:pPr>
            <a:r>
              <a:rPr lang="en-US" sz="1600" b="1" dirty="0"/>
              <a:t>Stop Loss </a:t>
            </a:r>
          </a:p>
          <a:p>
            <a:pPr marL="0" indent="0"/>
            <a:r>
              <a:rPr lang="en-US" sz="1600" b="1" dirty="0"/>
              <a:t>     </a:t>
            </a:r>
            <a:r>
              <a:rPr lang="en-US" sz="1600" dirty="0"/>
              <a:t>when warrant price move down </a:t>
            </a:r>
            <a:br>
              <a:rPr lang="en-US" sz="1600" dirty="0"/>
            </a:br>
            <a:endParaRPr lang="en-US" sz="1600" dirty="0"/>
          </a:p>
          <a:p>
            <a:pPr marL="0" indent="0"/>
            <a:r>
              <a:rPr lang="en-US" sz="1600" dirty="0"/>
              <a:t>     Sell if </a:t>
            </a:r>
            <a:r>
              <a:rPr lang="en-US" sz="1600" dirty="0" err="1"/>
              <a:t>avg</a:t>
            </a:r>
            <a:r>
              <a:rPr lang="en-US" sz="1600" dirty="0"/>
              <a:t> </a:t>
            </a:r>
            <a:r>
              <a:rPr lang="en-US" sz="1600" dirty="0" err="1"/>
              <a:t>px</a:t>
            </a:r>
            <a:r>
              <a:rPr lang="en-US" sz="1600" dirty="0"/>
              <a:t> – best bid &gt;= </a:t>
            </a:r>
            <a:r>
              <a:rPr lang="en-US" sz="1600" b="1" dirty="0">
                <a:solidFill>
                  <a:srgbClr val="00B050"/>
                </a:solidFill>
              </a:rPr>
              <a:t>5 ticks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smtClean="0"/>
              <a:t>Time</a:t>
            </a:r>
            <a:r>
              <a:rPr lang="en-US" sz="1600" dirty="0" smtClean="0"/>
              <a:t>: </a:t>
            </a:r>
            <a:r>
              <a:rPr lang="en-US" sz="1600" b="1" dirty="0"/>
              <a:t>15 mins </a:t>
            </a:r>
            <a:r>
              <a:rPr lang="en-US" sz="1600" dirty="0"/>
              <a:t>before market close </a:t>
            </a:r>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5" y="3858766"/>
            <a:ext cx="661012"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38" y="5301208"/>
            <a:ext cx="657619" cy="57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389937814"/>
              </p:ext>
            </p:extLst>
          </p:nvPr>
        </p:nvGraphicFramePr>
        <p:xfrm>
          <a:off x="4716016" y="2021920"/>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solidFill>
                      <a:srgbClr val="EAF5F6"/>
                    </a:solidFill>
                  </a:tcPr>
                </a:tc>
                <a:tc>
                  <a:txBody>
                    <a:bodyPr/>
                    <a:lstStyle/>
                    <a:p>
                      <a:pPr>
                        <a:lnSpc>
                          <a:spcPct val="115000"/>
                        </a:lnSpc>
                        <a:spcAft>
                          <a:spcPts val="0"/>
                        </a:spcAft>
                      </a:pPr>
                      <a:r>
                        <a:rPr lang="en-US" sz="1400" dirty="0">
                          <a:effectLst/>
                        </a:rPr>
                        <a:t>0.143</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b="1" kern="1200" dirty="0">
                          <a:solidFill>
                            <a:schemeClr val="lt1"/>
                          </a:solidFill>
                          <a:effectLst/>
                          <a:latin typeface="+mn-lt"/>
                          <a:ea typeface="+mn-ea"/>
                          <a:cs typeface="+mn-cs"/>
                        </a:rPr>
                        <a:t>6,150,000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7,320,000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9545736"/>
              </p:ext>
            </p:extLst>
          </p:nvPr>
        </p:nvGraphicFramePr>
        <p:xfrm>
          <a:off x="4716016" y="4213146"/>
          <a:ext cx="4248472" cy="143497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0.138</a:t>
                      </a:r>
                      <a:endParaRPr lang="en-US" sz="1400" dirty="0">
                        <a:effectLst/>
                        <a:latin typeface="Calibri"/>
                        <a:ea typeface="新細明體"/>
                        <a:cs typeface="Times New Roman"/>
                      </a:endParaRPr>
                    </a:p>
                  </a:txBody>
                  <a:tcPr marL="68580" marR="68580" marT="0" marB="0">
                    <a:solidFill>
                      <a:srgbClr val="FFFF00"/>
                    </a:solidFill>
                  </a:tcPr>
                </a:tc>
                <a:tc>
                  <a:txBody>
                    <a:bodyPr/>
                    <a:lstStyle/>
                    <a:p>
                      <a:pPr>
                        <a:lnSpc>
                          <a:spcPct val="115000"/>
                        </a:lnSpc>
                        <a:spcAft>
                          <a:spcPts val="0"/>
                        </a:spcAft>
                      </a:pPr>
                      <a:r>
                        <a:rPr lang="en-US" sz="1400" dirty="0">
                          <a:effectLst/>
                        </a:rPr>
                        <a:t>0.140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5,550,000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1,520,000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1,500,000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5,520,000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0.136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0.142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1,320,000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Down Arrow 1"/>
          <p:cNvSpPr/>
          <p:nvPr/>
        </p:nvSpPr>
        <p:spPr bwMode="auto">
          <a:xfrm>
            <a:off x="6660232" y="3573016"/>
            <a:ext cx="360040" cy="43204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34186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		</a:t>
            </a:r>
          </a:p>
          <a:p>
            <a:pPr marL="0" indent="0"/>
            <a:r>
              <a:rPr lang="en-US" sz="1600" b="1" dirty="0"/>
              <a:t>3. Trading Parameters Optimizations </a:t>
            </a:r>
            <a:endParaRPr lang="en-US" sz="1600" dirty="0"/>
          </a:p>
          <a:p>
            <a:pPr marL="0" indent="0"/>
            <a:endParaRPr lang="en-US" sz="1400" dirty="0"/>
          </a:p>
          <a:p>
            <a:pPr marL="285750" indent="-285750">
              <a:buFont typeface="Arial" panose="020B0604020202020204" pitchFamily="34" charset="0"/>
              <a:buChar char="•"/>
            </a:pPr>
            <a:r>
              <a:rPr lang="en-US" sz="1400" b="1" dirty="0" smtClean="0"/>
              <a:t>Stop Profit</a:t>
            </a:r>
            <a:r>
              <a:rPr lang="en-US" sz="1400" dirty="0" smtClean="0"/>
              <a:t>: </a:t>
            </a:r>
            <a:r>
              <a:rPr lang="en-US" sz="1400" dirty="0"/>
              <a:t>Sell if best bid + </a:t>
            </a:r>
            <a:r>
              <a:rPr lang="en-US" sz="1400" b="1" dirty="0">
                <a:solidFill>
                  <a:srgbClr val="00B050"/>
                </a:solidFill>
              </a:rPr>
              <a:t>2 ticks </a:t>
            </a:r>
            <a:r>
              <a:rPr lang="en-US" sz="1400" dirty="0"/>
              <a:t>&gt;= </a:t>
            </a:r>
            <a:r>
              <a:rPr lang="en-US" sz="1400" dirty="0" err="1"/>
              <a:t>avg</a:t>
            </a:r>
            <a:r>
              <a:rPr lang="en-US" sz="1400" dirty="0"/>
              <a:t> </a:t>
            </a:r>
            <a:r>
              <a:rPr lang="en-US" sz="1400" dirty="0" err="1"/>
              <a:t>px</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Stop Loss</a:t>
            </a:r>
            <a:r>
              <a:rPr lang="en-US" sz="1400" dirty="0"/>
              <a:t>: Sell if </a:t>
            </a:r>
            <a:r>
              <a:rPr lang="en-US" sz="1400" dirty="0" err="1"/>
              <a:t>avg</a:t>
            </a:r>
            <a:r>
              <a:rPr lang="en-US" sz="1400" dirty="0"/>
              <a:t> </a:t>
            </a:r>
            <a:r>
              <a:rPr lang="en-US" sz="1400" dirty="0" err="1"/>
              <a:t>px</a:t>
            </a:r>
            <a:r>
              <a:rPr lang="en-US" sz="1400" dirty="0"/>
              <a:t> – best bid &gt;= </a:t>
            </a:r>
            <a:r>
              <a:rPr lang="en-US" sz="1400" b="1" dirty="0">
                <a:solidFill>
                  <a:srgbClr val="00B050"/>
                </a:solidFill>
              </a:rPr>
              <a:t>5 ticks</a:t>
            </a:r>
            <a:endParaRPr lang="en-US" sz="1400" dirty="0"/>
          </a:p>
          <a:p>
            <a:pPr marL="0" indent="0"/>
            <a:endParaRPr lang="en-US" sz="1400" dirty="0"/>
          </a:p>
          <a:p>
            <a:pPr marL="0" indent="0"/>
            <a:endParaRPr lang="en-US" sz="1400" dirty="0"/>
          </a:p>
          <a:p>
            <a:pPr marL="0" indent="0"/>
            <a:endParaRPr lang="en-US" sz="1400" dirty="0"/>
          </a:p>
          <a:p>
            <a:pPr marL="0" indent="0"/>
            <a:r>
              <a:rPr lang="en-US" sz="1600" dirty="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3059831" y="3593579"/>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2194" y="5805264"/>
            <a:ext cx="5544617" cy="338554"/>
          </a:xfrm>
          <a:prstGeom prst="rect">
            <a:avLst/>
          </a:prstGeom>
          <a:noFill/>
        </p:spPr>
        <p:txBody>
          <a:bodyPr wrap="square" rtlCol="0">
            <a:spAutoFit/>
          </a:bodyPr>
          <a:lstStyle/>
          <a:p>
            <a:r>
              <a:rPr lang="en-US" sz="1600" dirty="0">
                <a:solidFill>
                  <a:srgbClr val="00B050"/>
                </a:solidFill>
              </a:rPr>
              <a:t>Canberra Blackjack Experience for the 5 ticks stop loss</a:t>
            </a:r>
          </a:p>
        </p:txBody>
      </p:sp>
    </p:spTree>
    <p:extLst>
      <p:ext uri="{BB962C8B-B14F-4D97-AF65-F5344CB8AC3E}">
        <p14:creationId xmlns:p14="http://schemas.microsoft.com/office/powerpoint/2010/main" val="524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240024" y="1700808"/>
            <a:ext cx="8640960" cy="1477328"/>
          </a:xfrm>
          <a:prstGeom prst="rect">
            <a:avLst/>
          </a:prstGeom>
          <a:noFill/>
        </p:spPr>
        <p:txBody>
          <a:bodyPr wrap="square" rtlCol="0">
            <a:spAutoFit/>
          </a:bodyPr>
          <a:lstStyle/>
          <a:p>
            <a:r>
              <a:rPr lang="en-US" sz="1800" b="1" u="sng" dirty="0" smtClean="0">
                <a:solidFill>
                  <a:schemeClr val="tx2"/>
                </a:solidFill>
              </a:rPr>
              <a:t>Possible Stop Profit / </a:t>
            </a:r>
            <a:r>
              <a:rPr lang="en-US" sz="1800" b="1" u="sng" smtClean="0">
                <a:solidFill>
                  <a:schemeClr val="tx2"/>
                </a:solidFill>
              </a:rPr>
              <a:t>Loss enhancements</a:t>
            </a:r>
            <a:endParaRPr lang="en-US" sz="1800" u="sng" dirty="0">
              <a:solidFill>
                <a:schemeClr val="tx2"/>
              </a:solidFill>
            </a:endParaRPr>
          </a:p>
          <a:p>
            <a:endParaRPr lang="en-US" sz="1800" dirty="0"/>
          </a:p>
          <a:p>
            <a:pPr marL="285750" indent="-285750">
              <a:buFont typeface="Arial" panose="020B0604020202020204" pitchFamily="34" charset="0"/>
              <a:buChar char="•"/>
            </a:pPr>
            <a:r>
              <a:rPr lang="en-US" sz="1800" dirty="0" smtClean="0"/>
              <a:t>Analyze the Risk-Reward and Win-rate from </a:t>
            </a:r>
            <a:r>
              <a:rPr lang="en-US" sz="1800" dirty="0"/>
              <a:t>the back-testing</a:t>
            </a:r>
          </a:p>
          <a:p>
            <a:endParaRPr lang="en-US" sz="1800" dirty="0"/>
          </a:p>
          <a:p>
            <a:pPr marL="285750" indent="-285750">
              <a:buFont typeface="Arial" panose="020B0604020202020204" pitchFamily="34" charset="0"/>
              <a:buChar char="•"/>
            </a:pPr>
            <a:r>
              <a:rPr lang="en-US" sz="1800" dirty="0"/>
              <a:t>Predicting underlying short term movement </a:t>
            </a:r>
            <a:r>
              <a:rPr lang="en-US" sz="1800" dirty="0" smtClean="0"/>
              <a:t>with </a:t>
            </a:r>
            <a:r>
              <a:rPr lang="en-US" sz="1800" dirty="0"/>
              <a:t>Machine Learning techniques</a:t>
            </a:r>
          </a:p>
        </p:txBody>
      </p:sp>
      <p:pic>
        <p:nvPicPr>
          <p:cNvPr id="2" name="Picture 1"/>
          <p:cNvPicPr>
            <a:picLocks noChangeAspect="1"/>
          </p:cNvPicPr>
          <p:nvPr/>
        </p:nvPicPr>
        <p:blipFill>
          <a:blip r:embed="rId2"/>
          <a:stretch>
            <a:fillRect/>
          </a:stretch>
        </p:blipFill>
        <p:spPr>
          <a:xfrm>
            <a:off x="1262185" y="3258106"/>
            <a:ext cx="6596638" cy="3045625"/>
          </a:xfrm>
          <a:prstGeom prst="rect">
            <a:avLst/>
          </a:prstGeom>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4896544" cy="3416320"/>
          </a:xfrm>
          <a:prstGeom prst="rect">
            <a:avLst/>
          </a:prstGeom>
          <a:noFill/>
        </p:spPr>
        <p:txBody>
          <a:bodyPr wrap="square" rtlCol="0">
            <a:spAutoFit/>
          </a:bodyPr>
          <a:lstStyle/>
          <a:p>
            <a:r>
              <a:rPr lang="en-US" sz="1800" b="1" u="sng" dirty="0"/>
              <a:t>Betting Size (Notional $)</a:t>
            </a:r>
          </a:p>
          <a:p>
            <a:endParaRPr lang="en-US" sz="1800" dirty="0"/>
          </a:p>
          <a:p>
            <a:r>
              <a:rPr lang="en-US" sz="1800" dirty="0"/>
              <a:t>When </a:t>
            </a:r>
            <a:r>
              <a:rPr lang="en-US" sz="1800" dirty="0" smtClean="0"/>
              <a:t>you lose the </a:t>
            </a:r>
            <a:r>
              <a:rPr lang="en-US" sz="1800" dirty="0"/>
              <a:t>first </a:t>
            </a:r>
            <a:r>
              <a:rPr lang="en-US" sz="1800" dirty="0" smtClean="0"/>
              <a:t>bet </a:t>
            </a:r>
            <a:r>
              <a:rPr lang="en-US" sz="1800" dirty="0"/>
              <a:t>with $</a:t>
            </a:r>
            <a:r>
              <a:rPr lang="en-US" sz="1800" dirty="0" smtClean="0"/>
              <a:t>1, </a:t>
            </a:r>
            <a:r>
              <a:rPr lang="en-US" sz="1800" b="1" dirty="0"/>
              <a:t>how much will you bet in the </a:t>
            </a:r>
            <a:r>
              <a:rPr lang="en-US" sz="1800" b="1" dirty="0">
                <a:solidFill>
                  <a:srgbClr val="0070C0"/>
                </a:solidFill>
              </a:rPr>
              <a:t>next </a:t>
            </a:r>
            <a:r>
              <a:rPr lang="en-US" sz="1800" b="1" dirty="0" smtClean="0">
                <a:solidFill>
                  <a:srgbClr val="0070C0"/>
                </a:solidFill>
              </a:rPr>
              <a:t>game </a:t>
            </a:r>
            <a:r>
              <a:rPr lang="en-US" sz="1800" dirty="0"/>
              <a:t>(assume 50/50 odd)</a:t>
            </a:r>
            <a:r>
              <a:rPr lang="en-US" sz="1800" dirty="0" smtClean="0"/>
              <a:t>?</a:t>
            </a:r>
            <a:endParaRPr lang="en-US" sz="1800" dirty="0"/>
          </a:p>
          <a:p>
            <a:endParaRPr lang="en-US" sz="1800" dirty="0"/>
          </a:p>
          <a:p>
            <a:pPr marL="342900" indent="-342900">
              <a:buFont typeface="+mj-lt"/>
              <a:buAutoNum type="alphaUcPeriod"/>
            </a:pPr>
            <a:r>
              <a:rPr lang="en-US" sz="1800" dirty="0"/>
              <a:t>Same </a:t>
            </a:r>
            <a:r>
              <a:rPr lang="en-US" sz="1800" dirty="0" smtClean="0"/>
              <a:t>$1</a:t>
            </a:r>
          </a:p>
          <a:p>
            <a:pPr marL="342900" indent="-342900">
              <a:buFont typeface="+mj-lt"/>
              <a:buAutoNum type="alphaUcPeriod"/>
            </a:pPr>
            <a:r>
              <a:rPr lang="en-US" sz="1800" dirty="0" smtClean="0"/>
              <a:t>More than $1</a:t>
            </a:r>
          </a:p>
          <a:p>
            <a:pPr marL="342900" indent="-342900">
              <a:buFont typeface="+mj-lt"/>
              <a:buAutoNum type="alphaUcPeriod"/>
            </a:pPr>
            <a:r>
              <a:rPr lang="en-US" sz="1800" dirty="0" smtClean="0"/>
              <a:t>Less </a:t>
            </a:r>
            <a:r>
              <a:rPr lang="en-US" sz="1800" dirty="0"/>
              <a:t>than $</a:t>
            </a:r>
            <a:r>
              <a:rPr lang="en-US" sz="1800" dirty="0" smtClean="0"/>
              <a:t>1</a:t>
            </a:r>
          </a:p>
          <a:p>
            <a:pPr marL="342900" indent="-342900">
              <a:buFont typeface="+mj-lt"/>
              <a:buAutoNum type="alphaUcPeriod"/>
            </a:pPr>
            <a:r>
              <a:rPr lang="en-US" sz="1800" dirty="0" smtClean="0"/>
              <a:t>All-in</a:t>
            </a:r>
          </a:p>
          <a:p>
            <a:endParaRPr lang="en-US" sz="1800" dirty="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513014"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3132" y="4437112"/>
            <a:ext cx="1095172" cy="707886"/>
          </a:xfrm>
          <a:prstGeom prst="rect">
            <a:avLst/>
          </a:prstGeom>
          <a:noFill/>
        </p:spPr>
        <p:txBody>
          <a:bodyPr wrap="none" rtlCol="0">
            <a:spAutoFit/>
          </a:bodyPr>
          <a:lstStyle/>
          <a:p>
            <a:r>
              <a:rPr lang="en-US" altLang="zh-TW" sz="2000" dirty="0"/>
              <a:t>All-in !</a:t>
            </a:r>
          </a:p>
          <a:p>
            <a:r>
              <a:rPr lang="zh-TW" altLang="en-US" sz="2000" dirty="0"/>
              <a:t>晒你冷 </a:t>
            </a:r>
            <a:r>
              <a:rPr lang="en-US" altLang="zh-TW" sz="2000" dirty="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notional or randomly each 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660232" y="4005064"/>
            <a:ext cx="1847850" cy="1798459"/>
            <a:chOff x="5143475" y="3789040"/>
            <a:chExt cx="1847850" cy="1798459"/>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31168"/>
            <a:stretch/>
          </p:blipFill>
          <p:spPr bwMode="auto">
            <a:xfrm>
              <a:off x="5143475" y="3789040"/>
              <a:ext cx="1847850" cy="10294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4941168"/>
              <a:ext cx="1800493" cy="646331"/>
            </a:xfrm>
            <a:prstGeom prst="rect">
              <a:avLst/>
            </a:prstGeom>
            <a:noFill/>
          </p:spPr>
          <p:txBody>
            <a:bodyPr wrap="none" rtlCol="0">
              <a:spAutoFit/>
            </a:bodyPr>
            <a:lstStyle/>
            <a:p>
              <a:r>
                <a:rPr lang="zh-TW" altLang="en-US" sz="1800" dirty="0"/>
                <a:t>地獄黑仔王 </a:t>
              </a:r>
              <a:endParaRPr lang="en-US" altLang="zh-TW" sz="1800" dirty="0"/>
            </a:p>
            <a:p>
              <a:r>
                <a:rPr lang="en-US" altLang="zh-TW" sz="1800" dirty="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Bet $1 the first round and stop if win</a:t>
            </a:r>
          </a:p>
          <a:p>
            <a:pPr marL="285750" indent="-285750">
              <a:buFont typeface="Arial" panose="020B0604020202020204" pitchFamily="34" charset="0"/>
              <a:buChar char="•"/>
            </a:pPr>
            <a:r>
              <a:rPr lang="en-US" sz="1600" dirty="0"/>
              <a:t>If </a:t>
            </a:r>
            <a:r>
              <a:rPr lang="en-US" sz="1600" b="1" dirty="0">
                <a:solidFill>
                  <a:srgbClr val="0070C0"/>
                </a:solidFill>
              </a:rPr>
              <a:t>you lose, keep doubling the bet </a:t>
            </a:r>
            <a:r>
              <a:rPr lang="en-US" sz="1600" dirty="0"/>
              <a:t>until you win</a:t>
            </a:r>
          </a:p>
          <a:p>
            <a:pPr marL="285750" indent="-285750">
              <a:buFont typeface="Arial" panose="020B0604020202020204" pitchFamily="34" charset="0"/>
              <a:buChar char="•"/>
            </a:pPr>
            <a:r>
              <a:rPr lang="en-US" sz="1600" dirty="0"/>
              <a:t>Eventual winning will cover all your previous losses and have $1 profit</a:t>
            </a:r>
          </a:p>
        </p:txBody>
      </p:sp>
      <p:graphicFrame>
        <p:nvGraphicFramePr>
          <p:cNvPr id="9" name="Table 8"/>
          <p:cNvGraphicFramePr>
            <a:graphicFrameLocks noGrp="1"/>
          </p:cNvGraphicFramePr>
          <p:nvPr>
            <p:extLst>
              <p:ext uri="{D42A27DB-BD31-4B8C-83A1-F6EECF244321}">
                <p14:modId xmlns:p14="http://schemas.microsoft.com/office/powerpoint/2010/main" val="3360584308"/>
              </p:ext>
            </p:extLst>
          </p:nvPr>
        </p:nvGraphicFramePr>
        <p:xfrm>
          <a:off x="4355976" y="3781772"/>
          <a:ext cx="2088232" cy="2095500"/>
        </p:xfrm>
        <a:graphic>
          <a:graphicData uri="http://schemas.openxmlformats.org/drawingml/2006/table">
            <a:tbl>
              <a:tblPr>
                <a:tableStyleId>{5C22544A-7EE6-4342-B048-85BDC9FD1C3A}</a:tableStyleId>
              </a:tblPr>
              <a:tblGrid>
                <a:gridCol w="223740">
                  <a:extLst>
                    <a:ext uri="{9D8B030D-6E8A-4147-A177-3AD203B41FA5}">
                      <a16:colId xmlns:a16="http://schemas.microsoft.com/office/drawing/2014/main" val="20000"/>
                    </a:ext>
                  </a:extLst>
                </a:gridCol>
                <a:gridCol w="522058">
                  <a:extLst>
                    <a:ext uri="{9D8B030D-6E8A-4147-A177-3AD203B41FA5}">
                      <a16:colId xmlns:a16="http://schemas.microsoft.com/office/drawing/2014/main" val="20001"/>
                    </a:ext>
                  </a:extLst>
                </a:gridCol>
                <a:gridCol w="671217">
                  <a:extLst>
                    <a:ext uri="{9D8B030D-6E8A-4147-A177-3AD203B41FA5}">
                      <a16:colId xmlns:a16="http://schemas.microsoft.com/office/drawing/2014/main" val="20002"/>
                    </a:ext>
                  </a:extLst>
                </a:gridCol>
                <a:gridCol w="671217">
                  <a:extLst>
                    <a:ext uri="{9D8B030D-6E8A-4147-A177-3AD203B41FA5}">
                      <a16:colId xmlns:a16="http://schemas.microsoft.com/office/drawing/2014/main" val="20003"/>
                    </a:ext>
                  </a:extLst>
                </a:gridCol>
              </a:tblGrid>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b="1" i="0" u="sng" strike="noStrike" kern="1200" dirty="0">
                          <a:solidFill>
                            <a:srgbClr val="000000"/>
                          </a:solidFill>
                          <a:effectLst/>
                          <a:latin typeface="Calibri"/>
                          <a:ea typeface="+mn-ea"/>
                          <a:cs typeface="+mn-cs"/>
                        </a:rPr>
                        <a:t>Bet$</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50% Loss</a:t>
                      </a:r>
                    </a:p>
                  </a:txBody>
                  <a:tcPr marL="9525" marR="9525" marT="9525" marB="0" anchor="b"/>
                </a:tc>
                <a:tc>
                  <a:txBody>
                    <a:bodyPr/>
                    <a:lstStyle/>
                    <a:p>
                      <a:pPr algn="r" fontAlgn="b"/>
                      <a:r>
                        <a:rPr lang="en-US" sz="1100" b="1" i="0" u="sng" strike="noStrike" kern="1200" dirty="0">
                          <a:solidFill>
                            <a:srgbClr val="000000"/>
                          </a:solidFill>
                          <a:effectLst/>
                          <a:latin typeface="Calibri"/>
                          <a:ea typeface="+mn-ea"/>
                          <a:cs typeface="+mn-cs"/>
                        </a:rPr>
                        <a:t>60% Loss</a:t>
                      </a:r>
                    </a:p>
                  </a:txBody>
                  <a:tcPr marL="9525" marR="9525" marT="9525" marB="0" anchor="b"/>
                </a:tc>
                <a:extLst>
                  <a:ext uri="{0D108BD9-81ED-4DB2-BD59-A6C34878D82A}">
                    <a16:rowId xmlns:a16="http://schemas.microsoft.com/office/drawing/2014/main" val="10000"/>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a:t>
                      </a: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60.00%</a:t>
                      </a: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a:t>
                      </a: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a:t>
                      </a: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$4</a:t>
                      </a: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21.60%</a:t>
                      </a: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$8</a:t>
                      </a: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12.96%</a:t>
                      </a: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$16</a:t>
                      </a: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7.78%</a:t>
                      </a: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$32</a:t>
                      </a: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4.67%</a:t>
                      </a: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$64</a:t>
                      </a: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a:t>
                      </a: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$128</a:t>
                      </a: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1.68%</a:t>
                      </a: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$256</a:t>
                      </a: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1.01%</a:t>
                      </a: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a:solidFill>
                            <a:schemeClr val="dk1"/>
                          </a:solidFill>
                          <a:effectLst/>
                          <a:latin typeface="+mn-lt"/>
                          <a:ea typeface="+mn-ea"/>
                          <a:cs typeface="+mn-cs"/>
                        </a:rPr>
                        <a:t>$512</a:t>
                      </a: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0.60%</a:t>
                      </a: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HK Warrant</a:t>
            </a:r>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a:hlinkClick r:id="rId2"/>
              </a:rPr>
              <a:t>Kelly Bet</a:t>
            </a:r>
            <a:r>
              <a:rPr lang="en-US" sz="1600" dirty="0"/>
              <a:t>: 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380701" y="1916832"/>
            <a:ext cx="4353545"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2010-May-22:</a:t>
            </a:r>
          </a:p>
          <a:p>
            <a:pPr marL="0" indent="0"/>
            <a:r>
              <a:rPr lang="en-US" sz="1800" dirty="0"/>
              <a:t>Laszlo </a:t>
            </a:r>
            <a:r>
              <a:rPr lang="en-US" sz="1800" dirty="0" err="1"/>
              <a:t>Hanyecz</a:t>
            </a:r>
            <a:r>
              <a:rPr lang="en-US" sz="1800" dirty="0"/>
              <a:t> agreed to pay </a:t>
            </a:r>
            <a:r>
              <a:rPr lang="en-US" sz="1800" b="1" u="sng" dirty="0">
                <a:solidFill>
                  <a:srgbClr val="FF0000"/>
                </a:solidFill>
              </a:rPr>
              <a:t>10,000 Bitcoins</a:t>
            </a:r>
            <a:r>
              <a:rPr lang="en-US" sz="1800" dirty="0"/>
              <a:t> for two delivered Papa John's pizzas</a:t>
            </a:r>
          </a:p>
          <a:p>
            <a:pPr>
              <a:buFont typeface="Arial" panose="020B0604020202020204" pitchFamily="34" charset="0"/>
              <a:buChar char="•"/>
            </a:pPr>
            <a:endParaRPr lang="en-US" sz="1800" dirty="0"/>
          </a:p>
          <a:p>
            <a:pPr marL="0" indent="0"/>
            <a:r>
              <a:rPr lang="en-US" sz="1800" b="1" u="sng" dirty="0" smtClean="0">
                <a:solidFill>
                  <a:srgbClr val="0070C0"/>
                </a:solidFill>
              </a:rPr>
              <a:t>2025-Aug-11: </a:t>
            </a:r>
            <a:endParaRPr lang="en-US" sz="1800" b="1" u="sng" dirty="0">
              <a:solidFill>
                <a:srgbClr val="0070C0"/>
              </a:solidFill>
            </a:endParaRPr>
          </a:p>
          <a:p>
            <a:pPr marL="0" indent="0"/>
            <a:r>
              <a:rPr lang="en-US" sz="1800" dirty="0"/>
              <a:t>1 bitcoin = US$ </a:t>
            </a:r>
            <a:r>
              <a:rPr lang="en-US" sz="1800" dirty="0" smtClean="0"/>
              <a:t>120,000 </a:t>
            </a:r>
            <a:r>
              <a:rPr lang="en-US" sz="1800" dirty="0"/>
              <a:t>(~HK$ </a:t>
            </a:r>
            <a:r>
              <a:rPr lang="en-US" sz="1800" dirty="0" smtClean="0"/>
              <a:t>874,000</a:t>
            </a:r>
            <a:r>
              <a:rPr lang="en-US" sz="1800" dirty="0"/>
              <a:t>)</a:t>
            </a:r>
          </a:p>
          <a:p>
            <a:pPr marL="0" indent="0"/>
            <a:endParaRPr lang="en-US" sz="1800" dirty="0"/>
          </a:p>
          <a:p>
            <a:pPr marL="0" indent="0"/>
            <a:r>
              <a:rPr lang="en-US" sz="1800" dirty="0"/>
              <a:t>2 Pizzas worth:</a:t>
            </a:r>
          </a:p>
          <a:p>
            <a:pPr marL="0" indent="0"/>
            <a:r>
              <a:rPr lang="en-US" sz="1800" dirty="0"/>
              <a:t>	</a:t>
            </a:r>
            <a:r>
              <a:rPr lang="en-US" sz="1800" b="1" dirty="0">
                <a:solidFill>
                  <a:srgbClr val="FF0000"/>
                </a:solidFill>
              </a:rPr>
              <a:t>US$ </a:t>
            </a:r>
            <a:r>
              <a:rPr lang="en-US" sz="1800" b="1" dirty="0" smtClean="0">
                <a:solidFill>
                  <a:srgbClr val="FF0000"/>
                </a:solidFill>
              </a:rPr>
              <a:t>1.2 Billons</a:t>
            </a:r>
            <a:endParaRPr lang="en-US" sz="1800" b="1" dirty="0">
              <a:solidFill>
                <a:srgbClr val="FF0000"/>
              </a:solidFill>
            </a:endParaRPr>
          </a:p>
          <a:p>
            <a:pPr marL="0" indent="0"/>
            <a:r>
              <a:rPr lang="en-US" sz="1800" b="1" dirty="0">
                <a:solidFill>
                  <a:srgbClr val="FF0000"/>
                </a:solidFill>
              </a:rPr>
              <a:t>	HK$ </a:t>
            </a:r>
            <a:r>
              <a:rPr lang="en-US" sz="1800" b="1" dirty="0" smtClean="0">
                <a:solidFill>
                  <a:srgbClr val="FF0000"/>
                </a:solidFill>
              </a:rPr>
              <a:t>8.7 </a:t>
            </a:r>
            <a:r>
              <a:rPr lang="en-US" sz="1800" b="1" dirty="0">
                <a:solidFill>
                  <a:srgbClr val="FF0000"/>
                </a:solidFill>
              </a:rPr>
              <a:t>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solidFill>
                  <a:srgbClr val="0070C0"/>
                </a:solidFill>
              </a:rPr>
              <a:t>2016-May-22:</a:t>
            </a:r>
          </a:p>
          <a:p>
            <a:pPr marL="0" indent="0"/>
            <a:r>
              <a:rPr lang="en-US" sz="1800" dirty="0"/>
              <a:t>1 bitcoin = US$ 434 (~HK$ 3,385)</a:t>
            </a:r>
            <a:br>
              <a:rPr lang="en-US" sz="1800" dirty="0"/>
            </a:br>
            <a:r>
              <a:rPr lang="en-US" sz="1800" dirty="0"/>
              <a:t>100 bitcoins = US$ 43,400 (~HK$ 338,500)</a:t>
            </a:r>
          </a:p>
          <a:p>
            <a:pPr marL="0" indent="0"/>
            <a:endParaRPr lang="en-US" sz="1800" b="1" u="sng" dirty="0">
              <a:solidFill>
                <a:srgbClr val="0070C0"/>
              </a:solidFill>
            </a:endParaRPr>
          </a:p>
          <a:p>
            <a:pPr marL="0" indent="0"/>
            <a:r>
              <a:rPr lang="en-US" sz="1800" b="1" u="sng" dirty="0" smtClean="0">
                <a:solidFill>
                  <a:srgbClr val="0070C0"/>
                </a:solidFill>
              </a:rPr>
              <a:t>2025-Aug-11: </a:t>
            </a:r>
            <a:endParaRPr lang="en-US" sz="1800" b="1" u="sng" dirty="0">
              <a:solidFill>
                <a:srgbClr val="0070C0"/>
              </a:solidFill>
            </a:endParaRPr>
          </a:p>
          <a:p>
            <a:pPr marL="0" indent="0"/>
            <a:r>
              <a:rPr lang="en-US" sz="1800" dirty="0"/>
              <a:t>1 bitcoin = US$ </a:t>
            </a:r>
            <a:r>
              <a:rPr lang="en-US" sz="1800" dirty="0" smtClean="0"/>
              <a:t>120,000 </a:t>
            </a:r>
            <a:r>
              <a:rPr lang="en-US" sz="1800" dirty="0"/>
              <a:t>(~HK$ 874,000)</a:t>
            </a:r>
            <a:br>
              <a:rPr lang="en-US" sz="1800" dirty="0"/>
            </a:br>
            <a:r>
              <a:rPr lang="en-US" sz="1800" dirty="0"/>
              <a:t>100 bitcoin = US$ </a:t>
            </a:r>
            <a:r>
              <a:rPr lang="en-US" sz="1800" dirty="0" smtClean="0"/>
              <a:t>12,000,000 </a:t>
            </a:r>
            <a:r>
              <a:rPr lang="en-US" sz="1800" b="1" u="sng" dirty="0">
                <a:solidFill>
                  <a:srgbClr val="FF0000"/>
                </a:solidFill>
              </a:rPr>
              <a:t>(~HK$ </a:t>
            </a:r>
            <a:r>
              <a:rPr lang="en-US" sz="1800" b="1" u="sng" dirty="0" smtClean="0">
                <a:solidFill>
                  <a:srgbClr val="FF0000"/>
                </a:solidFill>
              </a:rPr>
              <a:t>93,600,000)</a:t>
            </a:r>
            <a:endParaRPr lang="en-US" sz="1800" b="1" u="sng" dirty="0">
              <a:solidFill>
                <a:srgbClr val="FF0000"/>
              </a:solidFill>
            </a:endParaRP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a:t>My Bitcoin Pizza Day</a:t>
            </a:r>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Demo: Bit Coin Trading</a:t>
            </a:r>
          </a:p>
        </p:txBody>
      </p:sp>
      <p:sp>
        <p:nvSpPr>
          <p:cNvPr id="7" name="Content Placeholder 1"/>
          <p:cNvSpPr txBox="1">
            <a:spLocks/>
          </p:cNvSpPr>
          <p:nvPr/>
        </p:nvSpPr>
        <p:spPr>
          <a:xfrm>
            <a:off x="539552" y="1700808"/>
            <a:ext cx="8017396"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SMA (Simple Moving Average) Crossover Strategy: </a:t>
            </a:r>
            <a:r>
              <a:rPr lang="en-US" sz="1600" b="1" dirty="0">
                <a:solidFill>
                  <a:srgbClr val="0070C0"/>
                </a:solidFill>
              </a:rPr>
              <a:t>leading</a:t>
            </a:r>
            <a:r>
              <a:rPr lang="en-US" sz="1600" dirty="0"/>
              <a:t> and </a:t>
            </a:r>
            <a:r>
              <a:rPr lang="en-US" sz="1600" b="1" dirty="0">
                <a:solidFill>
                  <a:srgbClr val="0070C0"/>
                </a:solidFill>
              </a:rPr>
              <a:t>lagging</a:t>
            </a:r>
            <a:r>
              <a:rPr lang="en-US" sz="1600" dirty="0"/>
              <a:t> SMA</a:t>
            </a: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2" name="Sun 1"/>
          <p:cNvSpPr/>
          <p:nvPr/>
        </p:nvSpPr>
        <p:spPr bwMode="auto">
          <a:xfrm>
            <a:off x="2793504" y="5869657"/>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rotWithShape="1">
          <a:blip r:embed="rId3">
            <a:extLst>
              <a:ext uri="{28A0092B-C50C-407E-A947-70E740481C1C}">
                <a14:useLocalDpi xmlns:a14="http://schemas.microsoft.com/office/drawing/2010/main" val="0"/>
              </a:ext>
            </a:extLst>
          </a:blip>
          <a:srcRect l="28805"/>
          <a:stretch/>
        </p:blipFill>
        <p:spPr bwMode="auto">
          <a:xfrm>
            <a:off x="1619672" y="2204864"/>
            <a:ext cx="5252860"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3729" y="5961474"/>
            <a:ext cx="1938351" cy="707886"/>
          </a:xfrm>
          <a:prstGeom prst="rect">
            <a:avLst/>
          </a:prstGeom>
          <a:noFill/>
        </p:spPr>
        <p:txBody>
          <a:bodyPr wrap="none" rtlCol="0">
            <a:spAutoFit/>
          </a:bodyPr>
          <a:lstStyle/>
          <a:p>
            <a:r>
              <a:rPr lang="en-US" sz="2000" dirty="0">
                <a:hlinkClick r:id="rId2"/>
              </a:rPr>
              <a:t>Code Example</a:t>
            </a:r>
            <a:r>
              <a:rPr lang="en-US" sz="2000" dirty="0"/>
              <a:t> </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541626982"/>
              </p:ext>
            </p:extLst>
          </p:nvPr>
        </p:nvGraphicFramePr>
        <p:xfrm>
          <a:off x="1115616" y="4725144"/>
          <a:ext cx="6624736" cy="1136536"/>
        </p:xfrm>
        <a:graphic>
          <a:graphicData uri="http://schemas.openxmlformats.org/drawingml/2006/table">
            <a:tbl>
              <a:tblPr firstRow="1" bandRow="1">
                <a:tableStyleId>{5C22544A-7EE6-4342-B048-85BDC9FD1C3A}</a:tableStyleId>
              </a:tblPr>
              <a:tblGrid>
                <a:gridCol w="1207859">
                  <a:extLst>
                    <a:ext uri="{9D8B030D-6E8A-4147-A177-3AD203B41FA5}">
                      <a16:colId xmlns:a16="http://schemas.microsoft.com/office/drawing/2014/main" val="20000"/>
                    </a:ext>
                  </a:extLst>
                </a:gridCol>
                <a:gridCol w="1384429">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258336">
                <a:tc>
                  <a:txBody>
                    <a:bodyPr/>
                    <a:lstStyle/>
                    <a:p>
                      <a:r>
                        <a:rPr lang="en-US" sz="1400" dirty="0"/>
                        <a:t>Date</a:t>
                      </a:r>
                    </a:p>
                  </a:txBody>
                  <a:tcPr/>
                </a:tc>
                <a:tc>
                  <a:txBody>
                    <a:bodyPr/>
                    <a:lstStyle/>
                    <a:p>
                      <a:r>
                        <a:rPr lang="en-US" sz="1400" dirty="0"/>
                        <a:t>Bitcoin </a:t>
                      </a:r>
                      <a:r>
                        <a:rPr lang="en-US" sz="1400" dirty="0" err="1"/>
                        <a:t>Px</a:t>
                      </a:r>
                      <a:endParaRPr lang="en-US" sz="1400" dirty="0"/>
                    </a:p>
                  </a:txBody>
                  <a:tcPr/>
                </a:tc>
                <a:tc>
                  <a:txBody>
                    <a:bodyPr/>
                    <a:lstStyle/>
                    <a:p>
                      <a:r>
                        <a:rPr lang="en-US" sz="1400" dirty="0"/>
                        <a:t>Action</a:t>
                      </a:r>
                    </a:p>
                  </a:txBody>
                  <a:tcPr/>
                </a:tc>
                <a:extLst>
                  <a:ext uri="{0D108BD9-81ED-4DB2-BD59-A6C34878D82A}">
                    <a16:rowId xmlns:a16="http://schemas.microsoft.com/office/drawing/2014/main" val="10000"/>
                  </a:ext>
                </a:extLst>
              </a:tr>
              <a:tr h="313576">
                <a:tc>
                  <a:txBody>
                    <a:bodyPr/>
                    <a:lstStyle/>
                    <a:p>
                      <a:r>
                        <a:rPr lang="en-US" sz="1400" dirty="0"/>
                        <a:t>2022/3/5</a:t>
                      </a:r>
                    </a:p>
                  </a:txBody>
                  <a:tcPr/>
                </a:tc>
                <a:tc>
                  <a:txBody>
                    <a:bodyPr/>
                    <a:lstStyle/>
                    <a:p>
                      <a:r>
                        <a:rPr lang="en-US" sz="1400" dirty="0"/>
                        <a:t>40,000</a:t>
                      </a:r>
                    </a:p>
                  </a:txBody>
                  <a:tcPr/>
                </a:tc>
                <a:tc>
                  <a:txBody>
                    <a:bodyPr/>
                    <a:lstStyle/>
                    <a:p>
                      <a:r>
                        <a:rPr lang="en-US" sz="1400" dirty="0"/>
                        <a:t>Short (sell) 1 bitcoin and get $40,</a:t>
                      </a:r>
                      <a:r>
                        <a:rPr lang="en-US" sz="1400" baseline="0" dirty="0"/>
                        <a:t>000</a:t>
                      </a:r>
                      <a:endParaRPr lang="en-US" sz="1400" dirty="0"/>
                    </a:p>
                  </a:txBody>
                  <a:tcPr/>
                </a:tc>
                <a:extLst>
                  <a:ext uri="{0D108BD9-81ED-4DB2-BD59-A6C34878D82A}">
                    <a16:rowId xmlns:a16="http://schemas.microsoft.com/office/drawing/2014/main" val="10001"/>
                  </a:ext>
                </a:extLst>
              </a:tr>
              <a:tr h="370840">
                <a:tc>
                  <a:txBody>
                    <a:bodyPr/>
                    <a:lstStyle/>
                    <a:p>
                      <a:r>
                        <a:rPr lang="en-US" sz="1400" dirty="0"/>
                        <a:t>2022/3/12</a:t>
                      </a:r>
                    </a:p>
                  </a:txBody>
                  <a:tcPr/>
                </a:tc>
                <a:tc>
                  <a:txBody>
                    <a:bodyPr/>
                    <a:lstStyle/>
                    <a:p>
                      <a:r>
                        <a:rPr lang="en-US" sz="1400" dirty="0"/>
                        <a:t>35,000</a:t>
                      </a:r>
                    </a:p>
                  </a:txBody>
                  <a:tcPr/>
                </a:tc>
                <a:tc>
                  <a:txBody>
                    <a:bodyPr/>
                    <a:lstStyle/>
                    <a:p>
                      <a:r>
                        <a:rPr lang="en-US" sz="1400" dirty="0"/>
                        <a:t>Buy and return 1 bitcoin</a:t>
                      </a:r>
                      <a:r>
                        <a:rPr lang="en-US" sz="1400" baseline="0" dirty="0"/>
                        <a:t> back at $35,000 </a:t>
                      </a:r>
                    </a:p>
                    <a:p>
                      <a:r>
                        <a:rPr lang="en-US" sz="1400" dirty="0"/>
                        <a:t>Profit</a:t>
                      </a:r>
                      <a:r>
                        <a:rPr lang="en-US" sz="1400" baseline="0" dirty="0"/>
                        <a:t> is $(40,000 – 35,000) = $5,000</a:t>
                      </a:r>
                      <a:endParaRPr lang="en-US" sz="1400" dirty="0"/>
                    </a:p>
                  </a:txBody>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CC669F4E-8E53-FBDC-7F4D-32633D95394D}"/>
              </a:ext>
            </a:extLst>
          </p:cNvPr>
          <p:cNvSpPr txBox="1"/>
          <p:nvPr/>
        </p:nvSpPr>
        <p:spPr>
          <a:xfrm>
            <a:off x="2793504" y="4341906"/>
            <a:ext cx="2274982" cy="369332"/>
          </a:xfrm>
          <a:prstGeom prst="rect">
            <a:avLst/>
          </a:prstGeom>
          <a:noFill/>
        </p:spPr>
        <p:txBody>
          <a:bodyPr wrap="none" rtlCol="0">
            <a:spAutoFit/>
          </a:bodyPr>
          <a:lstStyle/>
          <a:p>
            <a:r>
              <a:rPr lang="en-US" sz="1800" b="1" u="sng" dirty="0"/>
              <a:t>Short Sell Example</a:t>
            </a:r>
            <a:endParaRPr lang="en-HK" sz="1800" b="1" u="sng"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4788024" y="2204864"/>
            <a:ext cx="4062180" cy="12142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Portfolio A and B has the same return</a:t>
            </a:r>
            <a:endParaRPr lang="en-US" sz="1800" dirty="0"/>
          </a:p>
          <a:p>
            <a:endParaRPr lang="en-US" sz="1800" dirty="0" smtClean="0"/>
          </a:p>
          <a:p>
            <a:r>
              <a:rPr lang="en-US" sz="1800" dirty="0" smtClean="0"/>
              <a:t>Which one would you choose?</a:t>
            </a:r>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5076056" y="3573016"/>
            <a:ext cx="3744416" cy="1846659"/>
          </a:xfrm>
          <a:prstGeom prst="rect">
            <a:avLst/>
          </a:prstGeom>
          <a:noFill/>
        </p:spPr>
        <p:txBody>
          <a:bodyPr wrap="square" rtlCol="0">
            <a:spAutoFit/>
          </a:bodyPr>
          <a:lstStyle/>
          <a:p>
            <a:r>
              <a:rPr lang="en-US" sz="1800" b="1" u="sng" dirty="0"/>
              <a:t>Sharpe Ratio</a:t>
            </a:r>
            <a:r>
              <a:rPr lang="en-US" sz="1800" dirty="0"/>
              <a:t/>
            </a:r>
            <a:br>
              <a:rPr lang="en-US" sz="1800" dirty="0"/>
            </a:br>
            <a:r>
              <a:rPr lang="en-US" sz="1800" dirty="0"/>
              <a:t>Excess return (to risk-free asset)</a:t>
            </a:r>
            <a:br>
              <a:rPr lang="en-US" sz="1800" dirty="0"/>
            </a:br>
            <a:r>
              <a:rPr lang="en-US" sz="1800" dirty="0"/>
              <a:t>adjusted by </a:t>
            </a:r>
            <a:r>
              <a:rPr lang="en-US" sz="1800" b="1" dirty="0">
                <a:solidFill>
                  <a:srgbClr val="0070C0"/>
                </a:solidFill>
              </a:rPr>
              <a:t>risk</a:t>
            </a:r>
            <a:r>
              <a:rPr lang="en-US" sz="1800" dirty="0"/>
              <a:t> (</a:t>
            </a:r>
            <a:r>
              <a:rPr lang="en-US" sz="1800" b="1" dirty="0">
                <a:solidFill>
                  <a:srgbClr val="0070C0"/>
                </a:solidFill>
              </a:rPr>
              <a:t>volatility</a:t>
            </a:r>
            <a:r>
              <a:rPr lang="en-US" sz="1800" dirty="0"/>
              <a:t>) </a:t>
            </a:r>
          </a:p>
          <a:p>
            <a:endParaRPr lang="en-US" dirty="0" smtClean="0"/>
          </a:p>
          <a:p>
            <a:r>
              <a:rPr lang="en-US" sz="1800" dirty="0" smtClean="0"/>
              <a:t>Portfolio A is less volatile -&gt;</a:t>
            </a:r>
            <a:br>
              <a:rPr lang="en-US" sz="1800" dirty="0" smtClean="0"/>
            </a:br>
            <a:r>
              <a:rPr lang="en-US" sz="1800" dirty="0" smtClean="0"/>
              <a:t>Higher Sharpe Ratio</a:t>
            </a:r>
            <a:endParaRPr lang="en-US" sz="1800" dirty="0"/>
          </a:p>
        </p:txBody>
      </p:sp>
      <p:graphicFrame>
        <p:nvGraphicFramePr>
          <p:cNvPr id="12" name="Chart 11"/>
          <p:cNvGraphicFramePr>
            <a:graphicFrameLocks/>
          </p:cNvGraphicFramePr>
          <p:nvPr>
            <p:extLst>
              <p:ext uri="{D42A27DB-BD31-4B8C-83A1-F6EECF244321}">
                <p14:modId xmlns:p14="http://schemas.microsoft.com/office/powerpoint/2010/main" val="869891034"/>
              </p:ext>
            </p:extLst>
          </p:nvPr>
        </p:nvGraphicFramePr>
        <p:xfrm>
          <a:off x="307975" y="1988840"/>
          <a:ext cx="4355961" cy="36814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41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a:t>Sub-header/text/chart/table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grpSp>
        <p:nvGrpSpPr>
          <p:cNvPr id="4" name="Group 3"/>
          <p:cNvGrpSpPr/>
          <p:nvPr/>
        </p:nvGrpSpPr>
        <p:grpSpPr>
          <a:xfrm>
            <a:off x="467544" y="1722966"/>
            <a:ext cx="7344389" cy="4442337"/>
            <a:chOff x="467544" y="1722966"/>
            <a:chExt cx="7344389" cy="4442337"/>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6"/>
              <a:ext cx="7344389" cy="4442337"/>
            </a:xfrm>
            <a:prstGeom prst="rect">
              <a:avLst/>
            </a:prstGeom>
          </p:spPr>
        </p:pic>
        <p:sp>
          <p:nvSpPr>
            <p:cNvPr id="2" name="TextBox 1"/>
            <p:cNvSpPr txBox="1"/>
            <p:nvPr/>
          </p:nvSpPr>
          <p:spPr>
            <a:xfrm>
              <a:off x="1973560" y="4221088"/>
              <a:ext cx="4896544" cy="707886"/>
            </a:xfrm>
            <a:prstGeom prst="rect">
              <a:avLst/>
            </a:prstGeom>
            <a:noFill/>
          </p:spPr>
          <p:txBody>
            <a:bodyPr wrap="square" rtlCol="0">
              <a:spAutoFit/>
            </a:bodyPr>
            <a:lstStyle/>
            <a:p>
              <a:r>
                <a:rPr lang="en-US" sz="2000" dirty="0">
                  <a:solidFill>
                    <a:schemeClr val="bg1"/>
                  </a:solidFill>
                </a:rPr>
                <a:t>“In one second, my portfolio values can go up/down in tens of thousands dollars”</a:t>
              </a:r>
            </a:p>
          </p:txBody>
        </p:sp>
      </p:gr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Strategy Performance Evaluation</a:t>
            </a:r>
          </a:p>
        </p:txBody>
      </p:sp>
      <p:sp>
        <p:nvSpPr>
          <p:cNvPr id="7" name="Content Placeholder 1"/>
          <p:cNvSpPr txBox="1">
            <a:spLocks/>
          </p:cNvSpPr>
          <p:nvPr/>
        </p:nvSpPr>
        <p:spPr>
          <a:xfrm>
            <a:off x="2097110" y="4509120"/>
            <a:ext cx="5693070" cy="1646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Max Drawdown</a:t>
            </a:r>
          </a:p>
          <a:p>
            <a:pPr>
              <a:buFont typeface="Arial" panose="020B0604020202020204" pitchFamily="34" charset="0"/>
              <a:buChar char="•"/>
            </a:pPr>
            <a:r>
              <a:rPr lang="en-US" sz="1800" dirty="0"/>
              <a:t>Trigger stop loss to (partially) close the positions</a:t>
            </a:r>
          </a:p>
          <a:p>
            <a:pPr>
              <a:buFont typeface="Arial" panose="020B0604020202020204" pitchFamily="34" charset="0"/>
              <a:buChar char="•"/>
            </a:pPr>
            <a:r>
              <a:rPr lang="en-US" sz="1800" dirty="0"/>
              <a:t>Maintenance margin call</a:t>
            </a:r>
          </a:p>
          <a:p>
            <a:pPr>
              <a:buFont typeface="Arial" panose="020B0604020202020204" pitchFamily="34" charset="0"/>
              <a:buChar char="•"/>
            </a:pPr>
            <a:r>
              <a:rPr lang="en-US" sz="1800" dirty="0"/>
              <a:t>Fund redemption or shutdown</a:t>
            </a:r>
          </a:p>
          <a:p>
            <a:pPr marL="0" indent="0"/>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a:p>
            <a:endParaRPr lang="en-US" sz="1800" dirty="0">
              <a:hlinkClick r:id="rId2"/>
            </a:endParaRPr>
          </a:p>
        </p:txBody>
      </p:sp>
      <p:sp>
        <p:nvSpPr>
          <p:cNvPr id="8" name="AutoShape 10" descr="Three ways to write like Warren Buffett in his 50th annual let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Cathie Wood — Ali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The Practical Quant: Quantifying Losses with Maximum Drawdowns"/>
          <p:cNvPicPr>
            <a:picLocks noChangeAspect="1" noChangeArrowheads="1"/>
          </p:cNvPicPr>
          <p:nvPr/>
        </p:nvPicPr>
        <p:blipFill rotWithShape="1">
          <a:blip r:embed="rId3">
            <a:extLst>
              <a:ext uri="{28A0092B-C50C-407E-A947-70E740481C1C}">
                <a14:useLocalDpi xmlns:a14="http://schemas.microsoft.com/office/drawing/2010/main" val="0"/>
              </a:ext>
            </a:extLst>
          </a:blip>
          <a:srcRect b="18108"/>
          <a:stretch/>
        </p:blipFill>
        <p:spPr bwMode="auto">
          <a:xfrm>
            <a:off x="1115616" y="1649973"/>
            <a:ext cx="6674564" cy="26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1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5345186" y="2393504"/>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smtClean="0"/>
          </a:p>
          <a:p>
            <a:pPr marL="0" indent="0"/>
            <a:r>
              <a:rPr lang="en-US" sz="1800" dirty="0" smtClean="0"/>
              <a:t>Doesn’t </a:t>
            </a:r>
            <a:r>
              <a:rPr lang="en-US" sz="1800" dirty="0"/>
              <a:t>consider the following:</a:t>
            </a:r>
          </a:p>
          <a:p>
            <a:pPr marL="0" indent="0"/>
            <a:endParaRPr lang="en-US" sz="1800" b="1" u="sng" dirty="0"/>
          </a:p>
          <a:p>
            <a:pPr marL="0" indent="0"/>
            <a:r>
              <a:rPr lang="en-US" sz="1800" b="1" u="sng" dirty="0"/>
              <a:t>Transaction Cost</a:t>
            </a:r>
          </a:p>
          <a:p>
            <a:pPr marL="685800" lvl="1">
              <a:buFont typeface="Arial" panose="020B0604020202020204" pitchFamily="34" charset="0"/>
              <a:buChar char="•"/>
            </a:pPr>
            <a:r>
              <a:rPr lang="en-US" sz="1600" dirty="0"/>
              <a:t>Infrastructure cost</a:t>
            </a:r>
          </a:p>
          <a:p>
            <a:pPr marL="685800" lvl="1">
              <a:buFont typeface="Arial" panose="020B0604020202020204" pitchFamily="34" charset="0"/>
              <a:buChar char="•"/>
            </a:pPr>
            <a:r>
              <a:rPr lang="en-US" sz="1600" dirty="0"/>
              <a:t>Commissions</a:t>
            </a:r>
          </a:p>
          <a:p>
            <a:pPr marL="685800" lvl="1">
              <a:buFont typeface="Arial" panose="020B0604020202020204" pitchFamily="34" charset="0"/>
              <a:buChar char="•"/>
            </a:pPr>
            <a:r>
              <a:rPr lang="en-US" sz="1600" dirty="0"/>
              <a:t>Shorting (cost or legal)</a:t>
            </a:r>
          </a:p>
          <a:p>
            <a:pPr marL="685800" lvl="1">
              <a:buFont typeface="Arial" panose="020B0604020202020204" pitchFamily="34" charset="0"/>
              <a:buChar char="•"/>
            </a:pPr>
            <a:r>
              <a:rPr lang="en-US" sz="1600" dirty="0"/>
              <a:t>Slippage (Latency, Spread, Volatility, Liquidity)</a:t>
            </a:r>
          </a:p>
          <a:p>
            <a:pPr marL="685800" lvl="1">
              <a:buFont typeface="Arial" panose="020B0604020202020204" pitchFamily="34" charset="0"/>
              <a:buChar char="•"/>
            </a:pPr>
            <a:r>
              <a:rPr lang="en-US" sz="1600" dirty="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a:p>
        </p:txBody>
      </p:sp>
      <p:sp>
        <p:nvSpPr>
          <p:cNvPr id="2" name="TextBox 1"/>
          <p:cNvSpPr txBox="1"/>
          <p:nvPr/>
        </p:nvSpPr>
        <p:spPr>
          <a:xfrm>
            <a:off x="768445" y="5127575"/>
            <a:ext cx="1924309" cy="461665"/>
          </a:xfrm>
          <a:prstGeom prst="rect">
            <a:avLst/>
          </a:prstGeom>
          <a:noFill/>
        </p:spPr>
        <p:txBody>
          <a:bodyPr wrap="none" rtlCol="0">
            <a:spAutoFit/>
          </a:bodyPr>
          <a:lstStyle/>
          <a:p>
            <a:r>
              <a:rPr lang="en-US" dirty="0" smtClean="0"/>
              <a:t>Back Testing</a:t>
            </a:r>
            <a:endParaRPr lang="en-US" dirty="0"/>
          </a:p>
        </p:txBody>
      </p:sp>
      <p:sp>
        <p:nvSpPr>
          <p:cNvPr id="9" name="TextBox 8"/>
          <p:cNvSpPr txBox="1"/>
          <p:nvPr/>
        </p:nvSpPr>
        <p:spPr>
          <a:xfrm>
            <a:off x="3130407" y="5127575"/>
            <a:ext cx="1932580" cy="461665"/>
          </a:xfrm>
          <a:prstGeom prst="rect">
            <a:avLst/>
          </a:prstGeom>
          <a:noFill/>
        </p:spPr>
        <p:txBody>
          <a:bodyPr wrap="none" rtlCol="0">
            <a:spAutoFit/>
          </a:bodyPr>
          <a:lstStyle/>
          <a:p>
            <a:r>
              <a:rPr lang="en-US" dirty="0" smtClean="0"/>
              <a:t>Real Trading</a:t>
            </a:r>
            <a:endParaRPr lang="en-US" dirty="0"/>
          </a:p>
        </p:txBody>
      </p:sp>
      <p:pic>
        <p:nvPicPr>
          <p:cNvPr id="4" name="Picture 3"/>
          <p:cNvPicPr>
            <a:picLocks noChangeAspect="1"/>
          </p:cNvPicPr>
          <p:nvPr/>
        </p:nvPicPr>
        <p:blipFill>
          <a:blip r:embed="rId2"/>
          <a:stretch>
            <a:fillRect/>
          </a:stretch>
        </p:blipFill>
        <p:spPr>
          <a:xfrm>
            <a:off x="683568" y="2930200"/>
            <a:ext cx="2094065" cy="2088232"/>
          </a:xfrm>
          <a:prstGeom prst="rect">
            <a:avLst/>
          </a:prstGeom>
        </p:spPr>
      </p:pic>
      <p:pic>
        <p:nvPicPr>
          <p:cNvPr id="6" name="Picture 5"/>
          <p:cNvPicPr>
            <a:picLocks noChangeAspect="1"/>
          </p:cNvPicPr>
          <p:nvPr/>
        </p:nvPicPr>
        <p:blipFill rotWithShape="1">
          <a:blip r:embed="rId3"/>
          <a:srcRect b="8475"/>
          <a:stretch/>
        </p:blipFill>
        <p:spPr>
          <a:xfrm>
            <a:off x="3059832" y="2924944"/>
            <a:ext cx="2073730" cy="2088232"/>
          </a:xfrm>
          <a:prstGeom prst="rect">
            <a:avLst/>
          </a:prstGeom>
        </p:spPr>
      </p:pic>
      <p:sp>
        <p:nvSpPr>
          <p:cNvPr id="8" name="TextBox 7"/>
          <p:cNvSpPr txBox="1"/>
          <p:nvPr/>
        </p:nvSpPr>
        <p:spPr>
          <a:xfrm>
            <a:off x="874020" y="2276872"/>
            <a:ext cx="4188967" cy="461665"/>
          </a:xfrm>
          <a:prstGeom prst="rect">
            <a:avLst/>
          </a:prstGeom>
          <a:noFill/>
        </p:spPr>
        <p:txBody>
          <a:bodyPr wrap="none" rtlCol="0">
            <a:spAutoFit/>
          </a:bodyPr>
          <a:lstStyle/>
          <a:p>
            <a:r>
              <a:rPr lang="zh-TW" altLang="en-US" dirty="0"/>
              <a:t>西門吹</a:t>
            </a:r>
            <a:r>
              <a:rPr lang="zh-TW" altLang="en-US" dirty="0" smtClean="0"/>
              <a:t>雪 </a:t>
            </a:r>
            <a:r>
              <a:rPr lang="en-US" dirty="0" smtClean="0"/>
              <a:t>(Simon Blow Snow)</a:t>
            </a:r>
            <a:endParaRPr lang="en-US" dirty="0"/>
          </a:p>
        </p:txBody>
      </p:sp>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a:buFont typeface="Arial" panose="020B0604020202020204" pitchFamily="34" charset="0"/>
              <a:buChar char="•"/>
            </a:pPr>
            <a:r>
              <a:rPr lang="en-US" sz="1600" b="1" dirty="0"/>
              <a:t>Selection Bias: </a:t>
            </a:r>
            <a:r>
              <a:rPr lang="en-US" sz="1600" dirty="0"/>
              <a:t>happens to see a positive result based on certain set of data</a:t>
            </a:r>
            <a:endParaRPr lang="en-US" sz="1600" b="1" dirty="0"/>
          </a:p>
          <a:p>
            <a:pPr>
              <a:buFont typeface="Arial" panose="020B0604020202020204" pitchFamily="34" charset="0"/>
              <a:buChar char="•"/>
            </a:pPr>
            <a:endParaRPr lang="en-US" sz="1600" b="1" dirty="0"/>
          </a:p>
          <a:p>
            <a:pPr>
              <a:buFont typeface="Arial" panose="020B0604020202020204" pitchFamily="34" charset="0"/>
              <a:buChar char="•"/>
            </a:pPr>
            <a:r>
              <a:rPr lang="en-US" sz="1600" b="1" dirty="0"/>
              <a:t>Regime Switching</a:t>
            </a:r>
            <a:r>
              <a:rPr lang="en-US" sz="1600" dirty="0"/>
              <a:t>: carefully select the period and beware of </a:t>
            </a:r>
            <a:r>
              <a:rPr lang="en-US" sz="1600" b="1" dirty="0">
                <a:solidFill>
                  <a:srgbClr val="0070C0"/>
                </a:solidFill>
              </a:rPr>
              <a:t>structural changes</a:t>
            </a:r>
            <a:r>
              <a:rPr lang="en-US" sz="1600" dirty="0"/>
              <a:t> in a data series</a:t>
            </a:r>
          </a:p>
          <a:p>
            <a:pPr marL="0" indent="0"/>
            <a:endParaRPr lang="en-US" sz="1600" dirty="0"/>
          </a:p>
          <a:p>
            <a:pPr>
              <a:buFont typeface="Arial" panose="020B0604020202020204" pitchFamily="34" charset="0"/>
              <a:buChar char="•"/>
            </a:pPr>
            <a:r>
              <a:rPr lang="en-US" sz="1600" b="1" dirty="0"/>
              <a:t>Performance Tuning</a:t>
            </a:r>
            <a:r>
              <a:rPr lang="en-US" sz="1600" dirty="0"/>
              <a:t>: adjust the </a:t>
            </a:r>
            <a:r>
              <a:rPr lang="en-US" sz="1600" dirty="0" err="1"/>
              <a:t>algos</a:t>
            </a:r>
            <a:r>
              <a:rPr lang="en-US" sz="1600" dirty="0"/>
              <a:t> logic and </a:t>
            </a:r>
            <a:r>
              <a:rPr lang="en-US" sz="1600" dirty="0" err="1"/>
              <a:t>params</a:t>
            </a:r>
            <a:r>
              <a:rPr lang="en-US" sz="1600" dirty="0"/>
              <a:t> to </a:t>
            </a:r>
            <a:r>
              <a:rPr lang="en-US" sz="1600" dirty="0">
                <a:solidFill>
                  <a:srgbClr val="0070C0"/>
                </a:solidFill>
              </a:rPr>
              <a:t>(over)</a:t>
            </a:r>
            <a:r>
              <a:rPr lang="en-US" sz="1600" dirty="0"/>
              <a:t>fit your historic training data (does future repeat itself? back test results are usually </a:t>
            </a:r>
            <a:r>
              <a:rPr lang="en-US" sz="1600" dirty="0">
                <a:solidFill>
                  <a:srgbClr val="0070C0"/>
                </a:solidFill>
              </a:rPr>
              <a:t>“</a:t>
            </a:r>
            <a:r>
              <a:rPr lang="en-US" sz="1600" b="1" dirty="0">
                <a:solidFill>
                  <a:srgbClr val="0070C0"/>
                </a:solidFill>
              </a:rPr>
              <a:t>over fit</a:t>
            </a:r>
            <a:r>
              <a:rPr lang="en-US" sz="1600" dirty="0">
                <a:solidFill>
                  <a:srgbClr val="0070C0"/>
                </a:solidFill>
              </a:rPr>
              <a:t>”)</a:t>
            </a:r>
            <a:r>
              <a:rPr lang="en-US" sz="1600" dirty="0"/>
              <a:t> </a:t>
            </a:r>
          </a:p>
          <a:p>
            <a:pPr marL="285750" indent="-285750">
              <a:buFont typeface="Arial" panose="020B0604020202020204" pitchFamily="34" charset="0"/>
              <a:buChar char="•"/>
            </a:pPr>
            <a:endParaRPr lang="en-US" sz="1600" dirty="0"/>
          </a:p>
          <a:p>
            <a:pPr marL="0" indent="0"/>
            <a:endParaRPr lang="en-US" sz="1800" dirty="0"/>
          </a:p>
          <a:p>
            <a:pPr marL="0" indent="0"/>
            <a:r>
              <a:rPr lang="en-US" sz="1800" dirty="0"/>
              <a:t>	</a:t>
            </a:r>
          </a:p>
        </p:txBody>
      </p:sp>
      <p:sp>
        <p:nvSpPr>
          <p:cNvPr id="2" name="Right Arrow 1"/>
          <p:cNvSpPr/>
          <p:nvPr/>
        </p:nvSpPr>
        <p:spPr bwMode="auto">
          <a:xfrm>
            <a:off x="2714092" y="4869160"/>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491880" y="4830251"/>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wixstatic.com/media/018b5a_b8cf14ec9b3e40fa8282b0f0866cc794~mv2.png/v1/fill/w_795,h_488,al_c,q_90,enc_auto/018b5a_b8cf14ec9b3e40fa8282b0f0866cc794~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6821815" cy="41874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Back Testing Limitations</a:t>
            </a:r>
          </a:p>
        </p:txBody>
      </p:sp>
      <p:sp>
        <p:nvSpPr>
          <p:cNvPr id="7" name="Content Placeholder 1"/>
          <p:cNvSpPr txBox="1">
            <a:spLocks/>
          </p:cNvSpPr>
          <p:nvPr/>
        </p:nvSpPr>
        <p:spPr>
          <a:xfrm>
            <a:off x="1403648" y="1700808"/>
            <a:ext cx="6192688"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a:p>
            <a:pPr marL="0" indent="0"/>
            <a:r>
              <a:rPr lang="en-US" sz="1600" b="1" dirty="0"/>
              <a:t>Fat-tail risk</a:t>
            </a:r>
            <a:r>
              <a:rPr lang="en-US" sz="1600" dirty="0"/>
              <a:t>: extreme event </a:t>
            </a:r>
            <a:r>
              <a:rPr lang="en-US" altLang="zh-TW" sz="1600" b="1" dirty="0" smtClean="0">
                <a:solidFill>
                  <a:srgbClr val="0070C0"/>
                </a:solidFill>
              </a:rPr>
              <a:t>happen </a:t>
            </a:r>
            <a:r>
              <a:rPr lang="en-US" altLang="zh-TW" sz="1600" b="1" dirty="0">
                <a:solidFill>
                  <a:srgbClr val="0070C0"/>
                </a:solidFill>
              </a:rPr>
              <a:t>more often than expected</a:t>
            </a:r>
            <a:endParaRPr lang="en-US" sz="1600" b="1" dirty="0">
              <a:solidFill>
                <a:srgbClr val="0070C0"/>
              </a:solidFill>
            </a:endParaRPr>
          </a:p>
          <a:p>
            <a:pPr marL="0" indent="0"/>
            <a:endParaRPr lang="en-US" sz="1800" dirty="0"/>
          </a:p>
          <a:p>
            <a:pPr marL="0" indent="0"/>
            <a:r>
              <a:rPr lang="en-US" sz="1800" dirty="0"/>
              <a:t>	</a:t>
            </a:r>
          </a:p>
        </p:txBody>
      </p:sp>
      <p:sp>
        <p:nvSpPr>
          <p:cNvPr id="6" name="TextBox 5"/>
          <p:cNvSpPr txBox="1"/>
          <p:nvPr/>
        </p:nvSpPr>
        <p:spPr>
          <a:xfrm>
            <a:off x="1115616" y="3645024"/>
            <a:ext cx="2304255" cy="707886"/>
          </a:xfrm>
          <a:prstGeom prst="rect">
            <a:avLst/>
          </a:prstGeom>
          <a:noFill/>
        </p:spPr>
        <p:txBody>
          <a:bodyPr wrap="square" rtlCol="0">
            <a:spAutoFit/>
          </a:bodyPr>
          <a:lstStyle/>
          <a:p>
            <a:r>
              <a:rPr lang="en-US" altLang="zh-TW" sz="2000" b="1" dirty="0"/>
              <a:t>500</a:t>
            </a:r>
            <a:r>
              <a:rPr lang="zh-TW" altLang="en-US" sz="2000" b="1" dirty="0"/>
              <a:t>年一遇 </a:t>
            </a:r>
            <a:r>
              <a:rPr lang="en-US" altLang="zh-TW" sz="2000" b="1" dirty="0" smtClean="0"/>
              <a:t/>
            </a:r>
            <a:br>
              <a:rPr lang="en-US" altLang="zh-TW" sz="2000" b="1" dirty="0" smtClean="0"/>
            </a:br>
            <a:r>
              <a:rPr lang="en-US" altLang="zh-TW" sz="2000" b="1" dirty="0" smtClean="0"/>
              <a:t>once </a:t>
            </a:r>
            <a:r>
              <a:rPr lang="en-US" altLang="zh-TW" sz="2000" b="1" dirty="0"/>
              <a:t>in 500 years</a:t>
            </a:r>
            <a:endParaRPr lang="en-US" sz="2000" dirty="0"/>
          </a:p>
        </p:txBody>
      </p:sp>
    </p:spTree>
    <p:extLst>
      <p:ext uri="{BB962C8B-B14F-4D97-AF65-F5344CB8AC3E}">
        <p14:creationId xmlns:p14="http://schemas.microsoft.com/office/powerpoint/2010/main" val="2208136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Risk Management</a:t>
            </a:r>
            <a:endParaRPr lang="en-US" dirty="0"/>
          </a:p>
        </p:txBody>
      </p:sp>
      <p:sp>
        <p:nvSpPr>
          <p:cNvPr id="2" name="TextBox 1"/>
          <p:cNvSpPr txBox="1"/>
          <p:nvPr/>
        </p:nvSpPr>
        <p:spPr>
          <a:xfrm>
            <a:off x="323528" y="2105174"/>
            <a:ext cx="4313861"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Order Level </a:t>
            </a:r>
            <a:r>
              <a:rPr lang="en-US" sz="2000" b="1" dirty="0" smtClean="0">
                <a:solidFill>
                  <a:srgbClr val="0070C0"/>
                </a:solidFill>
              </a:rPr>
              <a:t>Stop Loss</a:t>
            </a:r>
            <a:r>
              <a:rPr lang="en-US" sz="2000" dirty="0" smtClean="0"/>
              <a:t> (e.g. 5%)</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Max </a:t>
            </a:r>
            <a:r>
              <a:rPr lang="en-US" sz="2000" b="1" dirty="0">
                <a:solidFill>
                  <a:srgbClr val="0070C0"/>
                </a:solidFill>
              </a:rPr>
              <a:t>Daily</a:t>
            </a:r>
            <a:r>
              <a:rPr lang="en-US" sz="2000" dirty="0" smtClean="0"/>
              <a:t> Drawdown (e.g. 10%)</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Max </a:t>
            </a:r>
            <a:r>
              <a:rPr lang="en-US" sz="2000" b="1" dirty="0">
                <a:solidFill>
                  <a:srgbClr val="0070C0"/>
                </a:solidFill>
              </a:rPr>
              <a:t>Portfolio</a:t>
            </a:r>
            <a:r>
              <a:rPr lang="en-US" sz="2000" dirty="0" smtClean="0"/>
              <a:t> Drawdown (e.g. 30%)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Close position before major </a:t>
            </a:r>
            <a:r>
              <a:rPr lang="en-US" sz="2000" b="1" dirty="0">
                <a:solidFill>
                  <a:srgbClr val="0070C0"/>
                </a:solidFill>
              </a:rPr>
              <a:t>event day or announcement</a:t>
            </a:r>
          </a:p>
        </p:txBody>
      </p:sp>
      <p:pic>
        <p:nvPicPr>
          <p:cNvPr id="4" name="Picture 3"/>
          <p:cNvPicPr>
            <a:picLocks noChangeAspect="1"/>
          </p:cNvPicPr>
          <p:nvPr/>
        </p:nvPicPr>
        <p:blipFill rotWithShape="1">
          <a:blip r:embed="rId2"/>
          <a:srcRect l="7801" r="48857"/>
          <a:stretch/>
        </p:blipFill>
        <p:spPr>
          <a:xfrm>
            <a:off x="4996012" y="1701742"/>
            <a:ext cx="3600400" cy="3781953"/>
          </a:xfrm>
          <a:prstGeom prst="rect">
            <a:avLst/>
          </a:prstGeom>
        </p:spPr>
      </p:pic>
      <p:sp>
        <p:nvSpPr>
          <p:cNvPr id="8" name="TextBox 7"/>
          <p:cNvSpPr txBox="1"/>
          <p:nvPr/>
        </p:nvSpPr>
        <p:spPr>
          <a:xfrm>
            <a:off x="4434142" y="5693414"/>
            <a:ext cx="4596195" cy="646331"/>
          </a:xfrm>
          <a:prstGeom prst="rect">
            <a:avLst/>
          </a:prstGeom>
          <a:noFill/>
        </p:spPr>
        <p:txBody>
          <a:bodyPr wrap="none" rtlCol="0">
            <a:spAutoFit/>
          </a:bodyPr>
          <a:lstStyle/>
          <a:p>
            <a:r>
              <a:rPr lang="en-US" sz="1800" dirty="0">
                <a:hlinkClick r:id="rId3"/>
              </a:rPr>
              <a:t>https://</a:t>
            </a:r>
            <a:r>
              <a:rPr lang="en-US" sz="1800" dirty="0" smtClean="0">
                <a:hlinkClick r:id="rId3"/>
              </a:rPr>
              <a:t>www.dailyfx.com/economic-calendar</a:t>
            </a:r>
            <a:endParaRPr lang="en-US" sz="1800" dirty="0" smtClean="0"/>
          </a:p>
          <a:p>
            <a:endParaRPr lang="en-US" sz="1800" dirty="0"/>
          </a:p>
        </p:txBody>
      </p:sp>
    </p:spTree>
    <p:extLst>
      <p:ext uri="{BB962C8B-B14F-4D97-AF65-F5344CB8AC3E}">
        <p14:creationId xmlns:p14="http://schemas.microsoft.com/office/powerpoint/2010/main" val="3830957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2758" r="8176"/>
          <a:stretch/>
        </p:blipFill>
        <p:spPr bwMode="auto">
          <a:xfrm>
            <a:off x="5939989" y="3903372"/>
            <a:ext cx="2184351"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07975" y="1789262"/>
            <a:ext cx="7504385" cy="408801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Trading </a:t>
            </a:r>
            <a:r>
              <a:rPr lang="en-US" sz="2000" dirty="0"/>
              <a:t>for </a:t>
            </a:r>
            <a:r>
              <a:rPr lang="en-US" sz="2000" b="1" dirty="0" smtClean="0">
                <a:solidFill>
                  <a:srgbClr val="0070C0"/>
                </a:solidFill>
              </a:rPr>
              <a:t>institutional </a:t>
            </a:r>
            <a:r>
              <a:rPr lang="en-US" sz="2000" b="1" dirty="0">
                <a:solidFill>
                  <a:srgbClr val="0070C0"/>
                </a:solidFill>
              </a:rPr>
              <a:t>clients </a:t>
            </a:r>
            <a:r>
              <a:rPr lang="en-US" sz="2000" dirty="0"/>
              <a:t>such as insurance companies, mutual fund, hedge </a:t>
            </a:r>
            <a:r>
              <a:rPr lang="en-US" sz="2000" dirty="0" smtClean="0"/>
              <a:t>fund to </a:t>
            </a:r>
            <a:r>
              <a:rPr lang="en-US" sz="2000" b="1" dirty="0">
                <a:solidFill>
                  <a:srgbClr val="0070C0"/>
                </a:solidFill>
              </a:rPr>
              <a:t>earn commissions</a:t>
            </a:r>
          </a:p>
          <a:p>
            <a:pPr>
              <a:buFont typeface="Arial" panose="020B0604020202020204" pitchFamily="34" charset="0"/>
              <a:buChar char="•"/>
            </a:pPr>
            <a:r>
              <a:rPr lang="en-US" sz="2000" dirty="0"/>
              <a:t>Does </a:t>
            </a:r>
            <a:r>
              <a:rPr lang="en-US" sz="2000" b="1" dirty="0">
                <a:solidFill>
                  <a:srgbClr val="0070C0"/>
                </a:solidFill>
              </a:rPr>
              <a:t>not own the </a:t>
            </a:r>
            <a:r>
              <a:rPr lang="en-US" sz="2000" b="1" dirty="0" err="1">
                <a:solidFill>
                  <a:srgbClr val="0070C0"/>
                </a:solidFill>
              </a:rPr>
              <a:t>PnL</a:t>
            </a:r>
            <a:r>
              <a:rPr lang="en-US" sz="2000" b="1" dirty="0">
                <a:solidFill>
                  <a:srgbClr val="0070C0"/>
                </a:solidFill>
              </a:rPr>
              <a:t> </a:t>
            </a:r>
            <a:r>
              <a:rPr lang="en-US" sz="2000" dirty="0"/>
              <a:t>of the traded asset</a:t>
            </a:r>
          </a:p>
          <a:p>
            <a:pPr>
              <a:buFont typeface="Arial" panose="020B0604020202020204" pitchFamily="34" charset="0"/>
              <a:buChar char="•"/>
            </a:pPr>
            <a:r>
              <a:rPr lang="en-US" sz="2000" dirty="0" smtClean="0"/>
              <a:t>Trade only </a:t>
            </a:r>
            <a:r>
              <a:rPr lang="en-US" sz="2000" b="1" dirty="0">
                <a:solidFill>
                  <a:srgbClr val="0070C0"/>
                </a:solidFill>
              </a:rPr>
              <a:t>one side </a:t>
            </a:r>
            <a:r>
              <a:rPr lang="en-US" sz="2000" dirty="0" smtClean="0"/>
              <a:t>(either Buy, Sell, Short Sell) </a:t>
            </a:r>
          </a:p>
          <a:p>
            <a:pPr>
              <a:buFont typeface="Arial" panose="020B0604020202020204" pitchFamily="34" charset="0"/>
              <a:buChar char="•"/>
            </a:pPr>
            <a:r>
              <a:rPr lang="en-US" sz="2000" dirty="0"/>
              <a:t>Trading duration </a:t>
            </a:r>
            <a:r>
              <a:rPr lang="en-US" sz="2000" dirty="0" smtClean="0"/>
              <a:t>is usually short: </a:t>
            </a:r>
            <a:r>
              <a:rPr lang="en-US" sz="2000" b="1" dirty="0" smtClean="0">
                <a:solidFill>
                  <a:srgbClr val="0070C0"/>
                </a:solidFill>
              </a:rPr>
              <a:t>minutes, hours</a:t>
            </a:r>
            <a:endParaRPr lang="en-US" sz="2000" b="1" dirty="0">
              <a:solidFill>
                <a:srgbClr val="0070C0"/>
              </a:solidFill>
            </a:endParaRPr>
          </a:p>
          <a:p>
            <a:pPr>
              <a:buFont typeface="Arial" panose="020B0604020202020204" pitchFamily="34" charset="0"/>
              <a:buChar char="•"/>
            </a:pPr>
            <a:r>
              <a:rPr lang="en-US" sz="2000" dirty="0" smtClean="0"/>
              <a:t>Order size/notional is general </a:t>
            </a:r>
            <a:r>
              <a:rPr lang="en-US" sz="2000" b="1" dirty="0" smtClean="0">
                <a:solidFill>
                  <a:srgbClr val="0070C0"/>
                </a:solidFill>
              </a:rPr>
              <a:t>big</a:t>
            </a:r>
            <a:endParaRPr lang="en-US" sz="2000" b="1" dirty="0">
              <a:solidFill>
                <a:srgbClr val="0070C0"/>
              </a:solidFill>
            </a:endParaRPr>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Fake 'HK$500 million' notes exposed as three mainlanders arrested in  Standard Chartered Bank fraud case"/>
          <p:cNvPicPr>
            <a:picLocks noChangeAspect="1" noChangeArrowheads="1"/>
          </p:cNvPicPr>
          <p:nvPr/>
        </p:nvPicPr>
        <p:blipFill rotWithShape="1">
          <a:blip r:embed="rId4">
            <a:extLst>
              <a:ext uri="{28A0092B-C50C-407E-A947-70E740481C1C}">
                <a14:useLocalDpi xmlns:a14="http://schemas.microsoft.com/office/drawing/2010/main" val="0"/>
              </a:ext>
            </a:extLst>
          </a:blip>
          <a:srcRect l="6552" t="6645" r="3458" b="53520"/>
          <a:stretch/>
        </p:blipFill>
        <p:spPr bwMode="auto">
          <a:xfrm>
            <a:off x="1115616" y="4293096"/>
            <a:ext cx="3888432" cy="184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a:t>Demand liquidity </a:t>
            </a:r>
            <a:r>
              <a:rPr lang="en-US" sz="1800" b="1" dirty="0">
                <a:solidFill>
                  <a:srgbClr val="0070C0"/>
                </a:solidFill>
              </a:rPr>
              <a:t>without signal </a:t>
            </a:r>
            <a:r>
              <a:rPr lang="en-US" sz="1800" dirty="0"/>
              <a:t>the market</a:t>
            </a:r>
          </a:p>
          <a:p>
            <a:pPr>
              <a:buFont typeface="Arial" panose="020B0604020202020204" pitchFamily="34" charset="0"/>
              <a:buChar char="•"/>
            </a:pPr>
            <a:r>
              <a:rPr lang="en-US" sz="1800" b="1" dirty="0"/>
              <a:t>Objective</a:t>
            </a:r>
            <a:r>
              <a:rPr lang="en-US" sz="1800" dirty="0"/>
              <a:t>: Hide the true intent</a:t>
            </a:r>
          </a:p>
          <a:p>
            <a:pPr>
              <a:buFont typeface="Arial" panose="020B0604020202020204" pitchFamily="34" charset="0"/>
              <a:buChar char="•"/>
            </a:pPr>
            <a:r>
              <a:rPr lang="en-US" sz="1800" b="1" dirty="0"/>
              <a:t>Example </a:t>
            </a:r>
            <a:r>
              <a:rPr lang="en-US" sz="1800" b="1" dirty="0" err="1"/>
              <a:t>Algos</a:t>
            </a:r>
            <a:r>
              <a:rPr lang="en-US" sz="1800" dirty="0"/>
              <a:t>: Stealth, Iceberg, Peg</a:t>
            </a:r>
          </a:p>
        </p:txBody>
      </p:sp>
      <p:grpSp>
        <p:nvGrpSpPr>
          <p:cNvPr id="4" name="Group 3"/>
          <p:cNvGrpSpPr/>
          <p:nvPr/>
        </p:nvGrpSpPr>
        <p:grpSpPr>
          <a:xfrm>
            <a:off x="1571501" y="2924944"/>
            <a:ext cx="5648325" cy="3314700"/>
            <a:chOff x="1571501" y="2924944"/>
            <a:chExt cx="5648325" cy="33147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01" y="2924944"/>
              <a:ext cx="56483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94707" y="5301208"/>
              <a:ext cx="2563522" cy="707886"/>
            </a:xfrm>
            <a:prstGeom prst="rect">
              <a:avLst/>
            </a:prstGeom>
            <a:noFill/>
          </p:spPr>
          <p:txBody>
            <a:bodyPr wrap="none" rtlCol="0">
              <a:spAutoFit/>
            </a:bodyPr>
            <a:lstStyle/>
            <a:p>
              <a:r>
                <a:rPr lang="en-US" altLang="zh-TW" sz="2000" dirty="0">
                  <a:solidFill>
                    <a:schemeClr val="bg1"/>
                  </a:solidFill>
                </a:rPr>
                <a:t>You can’t see me</a:t>
              </a:r>
            </a:p>
            <a:p>
              <a:r>
                <a:rPr lang="zh-TW" altLang="en-US" sz="2000" dirty="0">
                  <a:solidFill>
                    <a:schemeClr val="bg1"/>
                  </a:solidFill>
                </a:rPr>
                <a:t>你睇我唔到 睇我唔到</a:t>
              </a:r>
              <a:endParaRPr lang="en-US" sz="2000" dirty="0">
                <a:solidFill>
                  <a:schemeClr val="bg1"/>
                </a:solidFill>
              </a:endParaRPr>
            </a:p>
          </p:txBody>
        </p:sp>
      </p:grpSp>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IDs </a:t>
            </a:r>
            <a:r>
              <a:rPr lang="en-US" sz="1600" dirty="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a very large order, it has to </a:t>
            </a:r>
            <a:r>
              <a:rPr lang="en-US" sz="1600" b="1" dirty="0">
                <a:solidFill>
                  <a:srgbClr val="0070C0"/>
                </a:solidFill>
              </a:rPr>
              <a:t>breaks up into many smaller orders </a:t>
            </a:r>
            <a:r>
              <a:rPr lang="en-US" sz="1600" dirty="0"/>
              <a:t>(each not exceeding 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t>Example</a:t>
            </a:r>
            <a:br>
              <a:rPr lang="en-US" sz="1600" b="1" u="sng" dirty="0"/>
            </a:br>
            <a:r>
              <a:rPr lang="en-US" sz="1600" dirty="0"/>
              <a:t>Buy 1,000,000 </a:t>
            </a:r>
            <a:r>
              <a:rPr lang="en-US" sz="1600" dirty="0" err="1"/>
              <a:t>Tencent</a:t>
            </a:r>
            <a:r>
              <a:rPr lang="en-US" sz="1600" dirty="0"/>
              <a:t>. </a:t>
            </a:r>
            <a:br>
              <a:rPr lang="en-US" sz="1600" dirty="0"/>
            </a:br>
            <a:r>
              <a:rPr lang="en-US" sz="1600" dirty="0"/>
              <a:t>As max order size is 300,000 shares (3000 lot x 100 share), needs to send 4 orders to the exchange and hence shows </a:t>
            </a:r>
            <a:r>
              <a:rPr lang="en-US" sz="1600" b="1" dirty="0">
                <a:solidFill>
                  <a:srgbClr val="0070C0"/>
                </a:solidFill>
              </a:rPr>
              <a:t>4 broker IDs </a:t>
            </a:r>
            <a:r>
              <a:rPr lang="en-US" sz="1600" dirty="0"/>
              <a:t>in the order book broker queue</a:t>
            </a:r>
          </a:p>
          <a:p>
            <a:pPr marL="457200" indent="-457200">
              <a:buFont typeface="Arial" panose="020B0604020202020204" pitchFamily="34" charset="0"/>
              <a:buChar char="•"/>
            </a:pPr>
            <a:endParaRPr lang="en-US" sz="1600" dirty="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r>
              <a:rPr lang="en-US" sz="1600" dirty="0"/>
              <a:t>Bean Broker (BB) helps </a:t>
            </a:r>
            <a:r>
              <a:rPr lang="en-US" sz="1600" dirty="0" err="1"/>
              <a:t>Alimama</a:t>
            </a:r>
            <a:r>
              <a:rPr lang="en-US" sz="1600" dirty="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also acts as the </a:t>
            </a:r>
            <a:r>
              <a:rPr lang="en-US" sz="1600" b="1" dirty="0">
                <a:solidFill>
                  <a:srgbClr val="0070C0"/>
                </a:solidFill>
              </a:rPr>
              <a:t>stabilizer</a:t>
            </a:r>
            <a:r>
              <a:rPr lang="en-US" sz="1600" dirty="0"/>
              <a:t>. It tries to support the stock price </a:t>
            </a:r>
            <a:r>
              <a:rPr lang="en-US" sz="1600" b="1" dirty="0">
                <a:solidFill>
                  <a:srgbClr val="0070C0"/>
                </a:solidFill>
              </a:rPr>
              <a:t>not drop below the IPO price in the first 2 weeks</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In the first 2 weeks, BB </a:t>
            </a:r>
            <a:r>
              <a:rPr lang="en-US" sz="1600" b="1" dirty="0">
                <a:solidFill>
                  <a:srgbClr val="0070C0"/>
                </a:solidFill>
              </a:rPr>
              <a:t>queue up 50,000,000 (i.e. 17) buy orders </a:t>
            </a:r>
            <a:r>
              <a:rPr lang="en-US" sz="1600" dirty="0"/>
              <a:t>during market open at IPO price</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440161">
                  <a:extLst>
                    <a:ext uri="{9D8B030D-6E8A-4147-A177-3AD203B41FA5}">
                      <a16:colId xmlns:a16="http://schemas.microsoft.com/office/drawing/2014/main" val="20001"/>
                    </a:ext>
                  </a:extLst>
                </a:gridCol>
                <a:gridCol w="617212">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724906">
                <a:tc>
                  <a:txBody>
                    <a:bodyPr/>
                    <a:lstStyle/>
                    <a:p>
                      <a:pPr algn="r">
                        <a:lnSpc>
                          <a:spcPct val="115000"/>
                        </a:lnSpc>
                        <a:spcAft>
                          <a:spcPts val="0"/>
                        </a:spcAft>
                      </a:pPr>
                      <a:r>
                        <a:rPr lang="en-US" sz="1400" dirty="0">
                          <a:effectLst/>
                          <a:latin typeface="Calibri"/>
                          <a:ea typeface="新細明體"/>
                          <a:cs typeface="Times New Roman"/>
                        </a:rPr>
                        <a:t>BB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a:t>
                      </a:r>
                      <a:r>
                        <a:rPr lang="en-US" sz="1400" dirty="0" err="1">
                          <a:effectLst/>
                          <a:latin typeface="Calibri"/>
                          <a:ea typeface="新細明體"/>
                          <a:cs typeface="Times New Roman"/>
                        </a:rPr>
                        <a:t>BB</a:t>
                      </a:r>
                      <a:r>
                        <a:rPr lang="en-US" sz="1400" dirty="0">
                          <a:effectLst/>
                          <a:latin typeface="Calibri"/>
                          <a:ea typeface="新細明體"/>
                          <a:cs typeface="Times New Roman"/>
                        </a:rPr>
                        <a:t> GS CS</a:t>
                      </a:r>
                    </a:p>
                  </a:txBody>
                  <a:tcPr marL="68580" marR="68580" marT="0" marB="0"/>
                </a:tc>
                <a:tc>
                  <a:txBody>
                    <a:bodyPr/>
                    <a:lstStyle/>
                    <a:p>
                      <a:pPr algn="r">
                        <a:lnSpc>
                          <a:spcPct val="115000"/>
                        </a:lnSpc>
                        <a:spcAft>
                          <a:spcPts val="0"/>
                        </a:spcAft>
                      </a:pPr>
                      <a:r>
                        <a:rPr lang="en-US" sz="1400" dirty="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600,000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 CS DB SG GS CS MS MQ </a:t>
                      </a:r>
                      <a:r>
                        <a:rPr lang="en-US" sz="1400" b="1" kern="1200" dirty="0" err="1">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9.99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CS DB </a:t>
                      </a:r>
                      <a:r>
                        <a:rPr lang="en-US" sz="1400" b="1" kern="1200" dirty="0" err="1">
                          <a:solidFill>
                            <a:schemeClr val="lt1"/>
                          </a:solidFill>
                          <a:effectLst/>
                          <a:latin typeface="Calibri"/>
                          <a:ea typeface="新細明體"/>
                          <a:cs typeface="Times New Roman"/>
                        </a:rPr>
                        <a:t>DB</a:t>
                      </a:r>
                      <a:r>
                        <a:rPr lang="en-US" sz="1400" b="1" kern="1200" dirty="0">
                          <a:solidFill>
                            <a:schemeClr val="lt1"/>
                          </a:solidFill>
                          <a:effectLst/>
                          <a:latin typeface="Calibri"/>
                          <a:ea typeface="新細明體"/>
                          <a:cs typeface="Times New Roman"/>
                        </a:rPr>
                        <a:t> GS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700,000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DB GS </a:t>
                      </a:r>
                      <a:r>
                        <a:rPr lang="en-US" sz="1400" b="1" kern="1200" dirty="0" err="1">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During the first week of IPO, the board market sentiment is not good. </a:t>
            </a:r>
            <a:r>
              <a:rPr lang="en-US" sz="1600" dirty="0" err="1"/>
              <a:t>Alimama</a:t>
            </a:r>
            <a:r>
              <a:rPr lang="en-US" sz="1600" dirty="0"/>
              <a:t> doesn’t go up and </a:t>
            </a:r>
            <a:r>
              <a:rPr lang="en-US" sz="1600" b="1" dirty="0">
                <a:solidFill>
                  <a:srgbClr val="0070C0"/>
                </a:solidFill>
              </a:rPr>
              <a:t>trade around IPO price at HK$10</a:t>
            </a:r>
            <a:r>
              <a:rPr lang="en-US" sz="1600" dirty="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a:t> (30,000,000 shares @ HK$10)</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Luckily in the next week, the market sentiment improved and </a:t>
            </a:r>
            <a:r>
              <a:rPr lang="en-US" sz="1600" dirty="0" err="1"/>
              <a:t>Alimama</a:t>
            </a:r>
            <a:r>
              <a:rPr lang="en-US" sz="1600" dirty="0"/>
              <a:t> price starts to go up. Currently it’s trading at HK$11</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As the stock price goes up, BB will unload some </a:t>
            </a:r>
            <a:r>
              <a:rPr lang="en-US" sz="1600" dirty="0" err="1"/>
              <a:t>Alimama</a:t>
            </a:r>
            <a:r>
              <a:rPr lang="en-US" sz="1600" dirty="0"/>
              <a:t> positions to </a:t>
            </a:r>
            <a:r>
              <a:rPr lang="en-US" sz="1600" b="1" dirty="0">
                <a:solidFill>
                  <a:srgbClr val="0070C0"/>
                </a:solidFill>
              </a:rPr>
              <a:t>reduce its exposure</a:t>
            </a:r>
            <a:r>
              <a:rPr lang="en-US" sz="1600" dirty="0"/>
              <a:t> and make some </a:t>
            </a:r>
            <a:r>
              <a:rPr lang="en-US" sz="1600" b="1" dirty="0">
                <a:solidFill>
                  <a:srgbClr val="0070C0"/>
                </a:solidFill>
              </a:rPr>
              <a:t>profits</a:t>
            </a:r>
            <a:r>
              <a:rPr lang="en-US" sz="1600" dirty="0">
                <a:solidFill>
                  <a:srgbClr val="0070C0"/>
                </a:solidFill>
              </a:rPr>
              <a:t> </a:t>
            </a:r>
            <a:r>
              <a:rPr lang="en-US" sz="1600" dirty="0"/>
              <a:t>on the rising price</a:t>
            </a:r>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My Work</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grpSp>
        <p:nvGrpSpPr>
          <p:cNvPr id="4" name="Group 3"/>
          <p:cNvGrpSpPr/>
          <p:nvPr/>
        </p:nvGrpSpPr>
        <p:grpSpPr>
          <a:xfrm>
            <a:off x="1043608" y="1700808"/>
            <a:ext cx="7040782" cy="3960440"/>
            <a:chOff x="1043608" y="1638019"/>
            <a:chExt cx="7040782" cy="396044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638019"/>
              <a:ext cx="7040782" cy="3960440"/>
            </a:xfrm>
            <a:prstGeom prst="rect">
              <a:avLst/>
            </a:prstGeom>
          </p:spPr>
        </p:pic>
        <p:sp>
          <p:nvSpPr>
            <p:cNvPr id="6" name="TextBox 5"/>
            <p:cNvSpPr txBox="1"/>
            <p:nvPr/>
          </p:nvSpPr>
          <p:spPr>
            <a:xfrm>
              <a:off x="2483768" y="4653136"/>
              <a:ext cx="4365298" cy="369332"/>
            </a:xfrm>
            <a:prstGeom prst="rect">
              <a:avLst/>
            </a:prstGeom>
            <a:noFill/>
          </p:spPr>
          <p:txBody>
            <a:bodyPr wrap="none" rtlCol="0">
              <a:spAutoFit/>
            </a:bodyPr>
            <a:lstStyle/>
            <a:p>
              <a:r>
                <a:rPr lang="en-US" sz="1800" dirty="0">
                  <a:solidFill>
                    <a:schemeClr val="bg1"/>
                  </a:solidFill>
                </a:rPr>
                <a:t>“Have you heard of Law of Big Numbers”</a:t>
              </a:r>
            </a:p>
          </p:txBody>
        </p:sp>
      </p:grpSp>
      <p:sp>
        <p:nvSpPr>
          <p:cNvPr id="8" name="TextBox 7"/>
          <p:cNvSpPr txBox="1"/>
          <p:nvPr/>
        </p:nvSpPr>
        <p:spPr>
          <a:xfrm>
            <a:off x="141153" y="5771991"/>
            <a:ext cx="8845691" cy="369332"/>
          </a:xfrm>
          <a:prstGeom prst="rect">
            <a:avLst/>
          </a:prstGeom>
          <a:noFill/>
        </p:spPr>
        <p:txBody>
          <a:bodyPr wrap="none" rtlCol="0">
            <a:spAutoFit/>
          </a:bodyPr>
          <a:lstStyle/>
          <a:p>
            <a:r>
              <a:rPr lang="en-US" sz="1800" i="1" dirty="0" smtClean="0"/>
              <a:t>“results </a:t>
            </a:r>
            <a:r>
              <a:rPr lang="en-US" sz="1800" i="1" dirty="0"/>
              <a:t>obtained from a large number of trials should be close to the </a:t>
            </a:r>
            <a:r>
              <a:rPr lang="en-US" sz="1800" i="1" dirty="0">
                <a:hlinkClick r:id="rId3" tooltip="Expected value"/>
              </a:rPr>
              <a:t>expected </a:t>
            </a:r>
            <a:r>
              <a:rPr lang="en-US" sz="1800" i="1" dirty="0" smtClean="0">
                <a:hlinkClick r:id="rId3" tooltip="Expected value"/>
              </a:rPr>
              <a:t>value</a:t>
            </a:r>
            <a:r>
              <a:rPr lang="en-US" sz="1800" i="1" dirty="0" smtClean="0"/>
              <a:t>”</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Stealth</a:t>
            </a:r>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a:t>Example : IPO Stabilization (</a:t>
            </a:r>
            <a:r>
              <a:rPr lang="zh-TW" altLang="en-US" sz="1600" b="1" u="sng" dirty="0"/>
              <a:t>護盤</a:t>
            </a:r>
            <a:r>
              <a:rPr lang="en-US" sz="1600" b="1" u="sng" dirty="0"/>
              <a:t>) </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t>BB plans to unload 10,000,000 shares of </a:t>
            </a:r>
            <a:r>
              <a:rPr lang="en-US" sz="1600" dirty="0" err="1"/>
              <a:t>Alimama</a:t>
            </a:r>
            <a:r>
              <a:rPr lang="en-US" sz="1600" dirty="0"/>
              <a:t> at each price increments (i.e. $11.01, $11.02, $11.03). Hence it sends the sell orders and </a:t>
            </a:r>
            <a:r>
              <a:rPr lang="en-US" sz="1600" b="1" dirty="0">
                <a:solidFill>
                  <a:srgbClr val="0070C0"/>
                </a:solidFill>
              </a:rPr>
              <a:t>queue</a:t>
            </a:r>
            <a:r>
              <a:rPr lang="en-US" sz="1600" dirty="0">
                <a:solidFill>
                  <a:srgbClr val="0070C0"/>
                </a:solidFill>
              </a:rPr>
              <a:t> </a:t>
            </a:r>
            <a:r>
              <a:rPr lang="en-US" sz="1600" dirty="0"/>
              <a:t>at those prices</a:t>
            </a:r>
          </a:p>
          <a:p>
            <a:pPr marL="457200" indent="-457200">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462115">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401981">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10,300,000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MQ</a:t>
                      </a:r>
                    </a:p>
                  </a:txBody>
                  <a:tcPr marL="68580" marR="68580" marT="0" marB="0">
                    <a:solidFill>
                      <a:schemeClr val="accent1"/>
                    </a:solidFill>
                  </a:tcPr>
                </a:tc>
                <a:extLst>
                  <a:ext uri="{0D108BD9-81ED-4DB2-BD59-A6C34878D82A}">
                    <a16:rowId xmlns:a16="http://schemas.microsoft.com/office/drawing/2014/main" val="10001"/>
                  </a:ext>
                </a:extLst>
              </a:tr>
              <a:tr h="46211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367087">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BB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a:t>
                      </a:r>
                      <a:r>
                        <a:rPr lang="en-US" sz="1400" b="1" kern="1200" dirty="0" err="1">
                          <a:solidFill>
                            <a:schemeClr val="lt1"/>
                          </a:solidFill>
                          <a:effectLst/>
                          <a:latin typeface="Calibri"/>
                          <a:ea typeface="新細明體"/>
                          <a:cs typeface="Times New Roman"/>
                        </a:rPr>
                        <a:t>BB</a:t>
                      </a:r>
                      <a:r>
                        <a:rPr lang="en-US" sz="1400" b="1" kern="1200" dirty="0">
                          <a:solidFill>
                            <a:schemeClr val="lt1"/>
                          </a:solidFill>
                          <a:effectLst/>
                          <a:latin typeface="Calibri"/>
                          <a:ea typeface="新細明體"/>
                          <a:cs typeface="Times New Roman"/>
                        </a:rPr>
                        <a:t>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a:t>However, this will </a:t>
            </a:r>
            <a:r>
              <a:rPr lang="en-US" sz="1600" b="1" dirty="0">
                <a:solidFill>
                  <a:srgbClr val="0070C0"/>
                </a:solidFill>
              </a:rPr>
              <a:t>scare the investors </a:t>
            </a:r>
            <a:r>
              <a:rPr lang="en-US" sz="1600" dirty="0"/>
              <a:t>from buying </a:t>
            </a:r>
            <a:r>
              <a:rPr lang="en-US" sz="1600" dirty="0" err="1"/>
              <a:t>Alimama</a:t>
            </a:r>
            <a:r>
              <a:rPr lang="en-US" sz="1600" dirty="0"/>
              <a:t> as large sell quantities are displayed and create </a:t>
            </a:r>
            <a:r>
              <a:rPr lang="en-US" sz="1600" b="1" dirty="0">
                <a:solidFill>
                  <a:srgbClr val="0070C0"/>
                </a:solidFill>
              </a:rPr>
              <a:t>downward impression</a:t>
            </a:r>
            <a:r>
              <a:rPr lang="en-US" sz="1600" dirty="0"/>
              <a:t>. Also </a:t>
            </a:r>
            <a:r>
              <a:rPr lang="en-US" sz="1600" dirty="0" err="1"/>
              <a:t>Alimama</a:t>
            </a:r>
            <a:r>
              <a:rPr lang="en-US" sz="1600" dirty="0"/>
              <a:t> will </a:t>
            </a:r>
            <a:r>
              <a:rPr lang="en-US" sz="1600" b="1" dirty="0">
                <a:solidFill>
                  <a:srgbClr val="0070C0"/>
                </a:solidFill>
              </a:rPr>
              <a:t>not be happy</a:t>
            </a:r>
            <a:r>
              <a:rPr lang="en-US" sz="1600" dirty="0"/>
              <a:t> to see the stabilizer is dumping their stocks</a:t>
            </a:r>
          </a:p>
          <a:p>
            <a:pPr marL="457200" indent="-457200">
              <a:buFont typeface="Arial" panose="020B0604020202020204" pitchFamily="34" charset="0"/>
              <a:buChar char="•"/>
            </a:pPr>
            <a:endParaRPr lang="en-US" sz="1800" dirty="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6265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a:t>Use Stealth Algo to unload the positions </a:t>
            </a:r>
            <a:r>
              <a:rPr lang="en-US" sz="1600" b="1" u="sng" dirty="0">
                <a:solidFill>
                  <a:srgbClr val="0070C0"/>
                </a:solidFill>
              </a:rPr>
              <a:t>without showing </a:t>
            </a:r>
            <a:r>
              <a:rPr lang="en-US" sz="1600" b="1" u="sng" dirty="0"/>
              <a:t>in the order queue</a:t>
            </a:r>
          </a:p>
          <a:p>
            <a:pPr marL="457200" lvl="1" indent="0">
              <a:buNone/>
            </a:pPr>
            <a:r>
              <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rPr>
              <a:t>Sell 10,000,000 </a:t>
            </a:r>
            <a:r>
              <a:rPr lang="en-US" sz="1600" dirty="0">
                <a:solidFill>
                  <a:srgbClr val="000000"/>
                </a:solidFill>
              </a:rPr>
              <a:t>@ 11.01 when it can </a:t>
            </a:r>
            <a:r>
              <a:rPr lang="en-US" sz="1600" b="1" dirty="0">
                <a:solidFill>
                  <a:srgbClr val="0070C0"/>
                </a:solidFill>
              </a:rPr>
              <a:t>hit the bid</a:t>
            </a:r>
            <a:r>
              <a:rPr lang="en-US" sz="1600" dirty="0">
                <a:solidFill>
                  <a:srgbClr val="000000"/>
                </a:solidFill>
              </a:rPr>
              <a:t> for immediate execution </a:t>
            </a:r>
            <a:r>
              <a:rPr lang="en-US" sz="1600" dirty="0"/>
              <a:t/>
            </a:r>
            <a:br>
              <a:rPr lang="en-US" sz="1600" dirty="0"/>
            </a:br>
            <a:endParaRPr lang="en-US" sz="16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marL="457200" lvl="1" indent="0">
              <a:buNone/>
            </a:pPr>
            <a:r>
              <a:rPr lang="en-US" sz="2000" dirty="0"/>
              <a:t>	</a:t>
            </a:r>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graphicFrame>
        <p:nvGraphicFramePr>
          <p:cNvPr id="11" name="Table 10"/>
          <p:cNvGraphicFramePr>
            <a:graphicFrameLocks noGrp="1"/>
          </p:cNvGraphicFramePr>
          <p:nvPr>
            <p:extLst>
              <p:ext uri="{D42A27DB-BD31-4B8C-83A1-F6EECF244321}">
                <p14:modId xmlns:p14="http://schemas.microsoft.com/office/powerpoint/2010/main" val="332611641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algn="r">
                        <a:lnSpc>
                          <a:spcPct val="115000"/>
                        </a:lnSpc>
                        <a:spcAft>
                          <a:spcPts val="0"/>
                        </a:spcAft>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MQ</a:t>
                      </a: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10.99</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11.02</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BA</a:t>
                      </a:r>
                      <a:r>
                        <a:rPr lang="en-US" sz="1400" baseline="0" dirty="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100,000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a:ln>
                    <a:noFill/>
                  </a:ln>
                  <a:solidFill>
                    <a:srgbClr val="0070C0"/>
                  </a:solidFill>
                  <a:effectLst/>
                  <a:latin typeface="Arial" charset="0"/>
                  <a:ea typeface="ＭＳ Ｐゴシック" charset="0"/>
                  <a:cs typeface="ＭＳ Ｐゴシック" charset="0"/>
                </a:rPr>
                <a:t>Sell 10,000,000 </a:t>
              </a:r>
              <a:r>
                <a:rPr lang="en-US" sz="1400" b="1" dirty="0">
                  <a:solidFill>
                    <a:srgbClr val="0070C0"/>
                  </a:solidFill>
                </a:rPr>
                <a:t>@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716016" y="4242574"/>
            <a:ext cx="3240360" cy="338554"/>
          </a:xfrm>
          <a:prstGeom prst="rect">
            <a:avLst/>
          </a:prstGeom>
          <a:noFill/>
        </p:spPr>
        <p:txBody>
          <a:bodyPr wrap="square" rtlCol="0">
            <a:spAutoFit/>
          </a:bodyPr>
          <a:lstStyle/>
          <a:p>
            <a:r>
              <a:rPr lang="en-US" sz="1600" b="1" dirty="0">
                <a:solidFill>
                  <a:srgbClr val="0070C0"/>
                </a:solidFill>
              </a:rPr>
              <a:t>No Action ! </a:t>
            </a:r>
            <a:r>
              <a:rPr lang="en-US" sz="1600" dirty="0">
                <a:solidFill>
                  <a:srgbClr val="0070C0"/>
                </a:solidFill>
              </a:rPr>
              <a:t>(Best Bid 11 &lt; 11.01)</a:t>
            </a: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644008" y="4212377"/>
            <a:ext cx="3937448" cy="584775"/>
          </a:xfrm>
          <a:prstGeom prst="rect">
            <a:avLst/>
          </a:prstGeom>
          <a:noFill/>
        </p:spPr>
        <p:txBody>
          <a:bodyPr wrap="square" rtlCol="0">
            <a:spAutoFit/>
          </a:bodyPr>
          <a:lstStyle/>
          <a:p>
            <a:r>
              <a:rPr lang="en-US" sz="1600" dirty="0" smtClean="0">
                <a:solidFill>
                  <a:srgbClr val="0070C0"/>
                </a:solidFill>
              </a:rPr>
              <a:t>Sell </a:t>
            </a:r>
            <a:r>
              <a:rPr lang="en-US" sz="1600" b="1" u="sng" dirty="0">
                <a:solidFill>
                  <a:srgbClr val="00B050"/>
                </a:solidFill>
              </a:rPr>
              <a:t>297,000</a:t>
            </a:r>
            <a:r>
              <a:rPr lang="en-US" sz="1600" b="1" u="sng" dirty="0">
                <a:solidFill>
                  <a:srgbClr val="0070C0"/>
                </a:solidFill>
              </a:rPr>
              <a:t>@11.01</a:t>
            </a:r>
            <a:r>
              <a:rPr lang="en-US" sz="1600" b="1" dirty="0">
                <a:solidFill>
                  <a:srgbClr val="0070C0"/>
                </a:solidFill>
              </a:rPr>
              <a:t> Limit IOC order to hit the Bid</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0341467"/>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761229">
                  <a:extLst>
                    <a:ext uri="{9D8B030D-6E8A-4147-A177-3AD203B41FA5}">
                      <a16:colId xmlns:a16="http://schemas.microsoft.com/office/drawing/2014/main" val="20002"/>
                    </a:ext>
                  </a:extLst>
                </a:gridCol>
                <a:gridCol w="757980">
                  <a:extLst>
                    <a:ext uri="{9D8B030D-6E8A-4147-A177-3AD203B41FA5}">
                      <a16:colId xmlns:a16="http://schemas.microsoft.com/office/drawing/2014/main" val="20003"/>
                    </a:ext>
                  </a:extLst>
                </a:gridCol>
                <a:gridCol w="1325108">
                  <a:extLst>
                    <a:ext uri="{9D8B030D-6E8A-4147-A177-3AD203B41FA5}">
                      <a16:colId xmlns:a16="http://schemas.microsoft.com/office/drawing/2014/main" val="20004"/>
                    </a:ext>
                  </a:extLst>
                </a:gridCol>
                <a:gridCol w="1836203">
                  <a:extLst>
                    <a:ext uri="{9D8B030D-6E8A-4147-A177-3AD203B41FA5}">
                      <a16:colId xmlns:a16="http://schemas.microsoft.com/office/drawing/2014/main" val="20005"/>
                    </a:ext>
                  </a:extLst>
                </a:gridCol>
              </a:tblGrid>
              <a:tr h="288032">
                <a:tc>
                  <a:txBody>
                    <a:bodyPr/>
                    <a:lstStyle/>
                    <a:p>
                      <a:pPr algn="r">
                        <a:lnSpc>
                          <a:spcPct val="115000"/>
                        </a:lnSpc>
                        <a:spcAft>
                          <a:spcPts val="0"/>
                        </a:spcAft>
                      </a:pPr>
                      <a:r>
                        <a:rPr lang="en-US" sz="1400" b="1" u="sng" kern="1200" dirty="0">
                          <a:solidFill>
                            <a:schemeClr val="lt1"/>
                          </a:solidFill>
                          <a:effectLst/>
                          <a:latin typeface="+mn-lt"/>
                          <a:ea typeface="+mn-ea"/>
                          <a:cs typeface="+mn-cs"/>
                        </a:rPr>
                        <a:t>Broker Queue</a:t>
                      </a: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a:solidFill>
                            <a:schemeClr val="lt1"/>
                          </a:solidFill>
                          <a:effectLst/>
                          <a:latin typeface="+mn-lt"/>
                          <a:ea typeface="+mn-ea"/>
                          <a:cs typeface="+mn-cs"/>
                        </a:rPr>
                        <a:t>Broker Queue</a:t>
                      </a:r>
                    </a:p>
                  </a:txBody>
                  <a:tcPr marL="68580" marR="68580" marT="0" marB="0"/>
                </a:tc>
                <a:extLst>
                  <a:ext uri="{0D108BD9-81ED-4DB2-BD59-A6C34878D82A}">
                    <a16:rowId xmlns:a16="http://schemas.microsoft.com/office/drawing/2014/main" val="10000"/>
                  </a:ext>
                </a:extLst>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a:solidFill>
                            <a:schemeClr val="dk1"/>
                          </a:solidFill>
                          <a:effectLst/>
                          <a:latin typeface="+mn-lt"/>
                          <a:ea typeface="+mn-ea"/>
                          <a:cs typeface="+mn-cs"/>
                        </a:rPr>
                        <a:t>500,000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MS </a:t>
                      </a:r>
                      <a:r>
                        <a:rPr lang="en-US" sz="1400" b="1" kern="1200" dirty="0" err="1">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extLst>
                  <a:ext uri="{0D108BD9-81ED-4DB2-BD59-A6C34878D82A}">
                    <a16:rowId xmlns:a16="http://schemas.microsoft.com/office/drawing/2014/main" val="10001"/>
                  </a:ext>
                </a:extLst>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a:effectLst/>
                          <a:latin typeface="Calibri"/>
                          <a:ea typeface="新細明體"/>
                          <a:cs typeface="Times New Roman"/>
                        </a:rPr>
                        <a:t>GS CS DB MS </a:t>
                      </a:r>
                      <a:r>
                        <a:rPr lang="en-US" sz="1400" dirty="0" err="1">
                          <a:effectLst/>
                          <a:latin typeface="Calibri"/>
                          <a:ea typeface="新細明體"/>
                          <a:cs typeface="Times New Roman"/>
                        </a:rPr>
                        <a:t>MS</a:t>
                      </a:r>
                      <a:r>
                        <a:rPr lang="en-US" sz="1400" dirty="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300,000</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a:solidFill>
                            <a:schemeClr val="lt1"/>
                          </a:solidFill>
                          <a:effectLst/>
                          <a:latin typeface="Calibri"/>
                          <a:ea typeface="新細明體"/>
                          <a:cs typeface="Times New Roman"/>
                        </a:rPr>
                        <a:t>GS</a:t>
                      </a:r>
                    </a:p>
                  </a:txBody>
                  <a:tcPr marL="68580" marR="68580" marT="0" marB="0">
                    <a:solidFill>
                      <a:schemeClr val="accent1"/>
                    </a:solidFill>
                  </a:tcPr>
                </a:tc>
                <a:extLst>
                  <a:ext uri="{0D108BD9-81ED-4DB2-BD59-A6C34878D82A}">
                    <a16:rowId xmlns:a16="http://schemas.microsoft.com/office/drawing/2014/main" val="10002"/>
                  </a:ext>
                </a:extLst>
              </a:tr>
              <a:tr h="257965">
                <a:tc>
                  <a:txBody>
                    <a:bodyPr/>
                    <a:lstStyle/>
                    <a:p>
                      <a:pPr algn="r">
                        <a:lnSpc>
                          <a:spcPct val="115000"/>
                        </a:lnSpc>
                        <a:spcAft>
                          <a:spcPts val="0"/>
                        </a:spcAft>
                      </a:pPr>
                      <a:r>
                        <a:rPr lang="en-US" sz="1400" dirty="0">
                          <a:effectLst/>
                          <a:latin typeface="Calibri"/>
                          <a:ea typeface="新細明體"/>
                          <a:cs typeface="Times New Roman"/>
                        </a:rPr>
                        <a:t>MS </a:t>
                      </a:r>
                      <a:r>
                        <a:rPr lang="en-US" sz="1400" dirty="0" err="1">
                          <a:effectLst/>
                          <a:latin typeface="Calibri"/>
                          <a:ea typeface="新細明體"/>
                          <a:cs typeface="Times New Roman"/>
                        </a:rPr>
                        <a:t>MS</a:t>
                      </a:r>
                      <a:r>
                        <a:rPr lang="en-US" sz="1400" dirty="0">
                          <a:effectLst/>
                          <a:latin typeface="Calibri"/>
                          <a:ea typeface="新細明體"/>
                          <a:cs typeface="Times New Roman"/>
                        </a:rPr>
                        <a:t> GS CS </a:t>
                      </a:r>
                      <a:r>
                        <a:rPr lang="en-US" sz="1400" dirty="0" err="1">
                          <a:effectLst/>
                          <a:latin typeface="Calibri"/>
                          <a:ea typeface="新細明體"/>
                          <a:cs typeface="Times New Roman"/>
                        </a:rPr>
                        <a:t>CS</a:t>
                      </a:r>
                      <a:r>
                        <a:rPr lang="en-US" sz="1400" dirty="0">
                          <a:effectLst/>
                          <a:latin typeface="Calibri"/>
                          <a:ea typeface="新細明體"/>
                          <a:cs typeface="Times New Roman"/>
                        </a:rPr>
                        <a:t> BB</a:t>
                      </a:r>
                    </a:p>
                  </a:txBody>
                  <a:tcPr marL="68580" marR="68580" marT="0" marB="0"/>
                </a:tc>
                <a:tc>
                  <a:txBody>
                    <a:bodyPr/>
                    <a:lstStyle/>
                    <a:p>
                      <a:pPr marL="0" algn="r" defTabSz="457200" rtl="0" eaLnBrk="1" latinLnBrk="0" hangingPunct="1">
                        <a:lnSpc>
                          <a:spcPct val="115000"/>
                        </a:lnSpc>
                        <a:spcAft>
                          <a:spcPts val="0"/>
                        </a:spcAft>
                      </a:pPr>
                      <a:r>
                        <a:rPr lang="en-US" sz="1400" kern="1200" dirty="0">
                          <a:solidFill>
                            <a:schemeClr val="dk1"/>
                          </a:solidFill>
                          <a:effectLst/>
                          <a:latin typeface="+mn-lt"/>
                          <a:ea typeface="+mn-ea"/>
                          <a:cs typeface="+mn-cs"/>
                        </a:rPr>
                        <a:t>200,000</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a:solidFill>
                            <a:schemeClr val="dk1"/>
                          </a:solidFill>
                          <a:effectLst/>
                          <a:latin typeface="+mn-lt"/>
                          <a:ea typeface="+mn-ea"/>
                          <a:cs typeface="+mn-cs"/>
                        </a:rPr>
                        <a:t>400,000</a:t>
                      </a:r>
                    </a:p>
                  </a:txBody>
                  <a:tcPr marL="68580" marR="68580" marT="0" marB="0"/>
                </a:tc>
                <a:tc>
                  <a:txBody>
                    <a:bodyPr/>
                    <a:lstStyle/>
                    <a:p>
                      <a:pPr>
                        <a:lnSpc>
                          <a:spcPct val="115000"/>
                        </a:lnSpc>
                        <a:spcAft>
                          <a:spcPts val="0"/>
                        </a:spcAft>
                      </a:pPr>
                      <a:r>
                        <a:rPr lang="en-US" sz="1400" b="1" kern="1200" dirty="0">
                          <a:solidFill>
                            <a:schemeClr val="lt1"/>
                          </a:solidFill>
                          <a:effectLst/>
                          <a:latin typeface="Calibri"/>
                          <a:ea typeface="新細明體"/>
                          <a:cs typeface="Times New Roman"/>
                        </a:rPr>
                        <a:t>DB MQ GS</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273932" y="2564904"/>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srgbClr val="0070C0"/>
                  </a:solidFill>
                </a:rPr>
                <a:t>Sell 10,000,000 @ 11.01</a:t>
              </a:r>
              <a:r>
                <a:rPr lang="en-US" sz="1400" dirty="0">
                  <a:solidFill>
                    <a:srgbClr val="000000"/>
                  </a:solidFill>
                </a:rPr>
                <a:t/>
              </a:r>
              <a:br>
                <a:rPr lang="en-US" sz="1400" dirty="0">
                  <a:solidFill>
                    <a:srgbClr val="000000"/>
                  </a:solidFill>
                </a:rPr>
              </a:br>
              <a:r>
                <a:rPr lang="en-US" sz="1400" dirty="0">
                  <a:solidFill>
                    <a:srgbClr val="000000"/>
                  </a:solidFill>
                </a:rPr>
                <a:t>Sell 10,000,000 @ 11.02</a:t>
              </a:r>
            </a:p>
            <a:p>
              <a:r>
                <a:rPr lang="en-US" sz="1400" dirty="0">
                  <a:solidFill>
                    <a:srgbClr val="000000"/>
                  </a:solidFill>
                </a:rPr>
                <a:t>Sell 10,000,000 @ 11.03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a:t>Stealth Algo</a:t>
              </a:r>
            </a:p>
          </p:txBody>
        </p:sp>
      </p:grpSp>
      <p:sp>
        <p:nvSpPr>
          <p:cNvPr id="17" name="Up-Down Arrow 16"/>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39552" y="1628800"/>
            <a:ext cx="80648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t>Order Type</a:t>
            </a:r>
            <a:r>
              <a:rPr lang="en-US" sz="1600" dirty="0"/>
              <a:t>: Sell </a:t>
            </a:r>
            <a:r>
              <a:rPr lang="en-US" sz="1600" dirty="0">
                <a:solidFill>
                  <a:srgbClr val="0070C0"/>
                </a:solidFill>
              </a:rPr>
              <a:t>Market or Limit</a:t>
            </a:r>
            <a:r>
              <a:rPr lang="en-US" sz="1600" dirty="0"/>
              <a:t> Order @ 11.01?</a:t>
            </a:r>
          </a:p>
          <a:p>
            <a:pPr marL="742950" lvl="1" indent="-285750">
              <a:buFont typeface="Arial" panose="020B0604020202020204" pitchFamily="34" charset="0"/>
              <a:buChar char="•"/>
            </a:pPr>
            <a:r>
              <a:rPr lang="en-US" sz="1600" b="1" dirty="0"/>
              <a:t>Quantity</a:t>
            </a:r>
            <a:r>
              <a:rPr lang="en-US" sz="1600" dirty="0"/>
              <a:t>: Send all 10,000,000 shares out?</a:t>
            </a:r>
          </a:p>
          <a:p>
            <a:pPr marL="742950" lvl="1" indent="-285750">
              <a:buFont typeface="Arial" panose="020B0604020202020204" pitchFamily="34" charset="0"/>
              <a:buChar char="•"/>
            </a:pPr>
            <a:r>
              <a:rPr lang="en-US" sz="1600" b="1" dirty="0"/>
              <a:t>Order Condition</a:t>
            </a:r>
            <a:r>
              <a:rPr lang="en-US" sz="1600" dirty="0"/>
              <a:t>: </a:t>
            </a:r>
            <a:r>
              <a:rPr lang="en-US" sz="1600" dirty="0">
                <a:solidFill>
                  <a:srgbClr val="0070C0"/>
                </a:solidFill>
              </a:rPr>
              <a:t>IOC</a:t>
            </a:r>
            <a:r>
              <a:rPr lang="en-US" sz="1600" dirty="0"/>
              <a:t> (Immediate or Cancel) (aka Fill and Kill)</a:t>
            </a:r>
          </a:p>
        </p:txBody>
      </p:sp>
      <p:sp>
        <p:nvSpPr>
          <p:cNvPr id="2" name="TextBox 1">
            <a:extLst>
              <a:ext uri="{FF2B5EF4-FFF2-40B4-BE49-F238E27FC236}">
                <a16:creationId xmlns:a16="http://schemas.microsoft.com/office/drawing/2014/main" id="{F687DE92-98A6-B5DA-3B6D-4CDEB055E090}"/>
              </a:ext>
            </a:extLst>
          </p:cNvPr>
          <p:cNvSpPr txBox="1"/>
          <p:nvPr/>
        </p:nvSpPr>
        <p:spPr>
          <a:xfrm>
            <a:off x="2113181" y="4232451"/>
            <a:ext cx="2170787" cy="338554"/>
          </a:xfrm>
          <a:prstGeom prst="rect">
            <a:avLst/>
          </a:prstGeom>
          <a:noFill/>
        </p:spPr>
        <p:txBody>
          <a:bodyPr wrap="none" rtlCol="0">
            <a:spAutoFit/>
          </a:bodyPr>
          <a:lstStyle/>
          <a:p>
            <a:r>
              <a:rPr lang="en-US" sz="1600" dirty="0">
                <a:solidFill>
                  <a:srgbClr val="0070C0"/>
                </a:solidFill>
              </a:rPr>
              <a:t>Monitoring the market</a:t>
            </a:r>
          </a:p>
        </p:txBody>
      </p:sp>
      <p:sp>
        <p:nvSpPr>
          <p:cNvPr id="8" name="TextBox 7">
            <a:extLst>
              <a:ext uri="{FF2B5EF4-FFF2-40B4-BE49-F238E27FC236}">
                <a16:creationId xmlns:a16="http://schemas.microsoft.com/office/drawing/2014/main" id="{ABEC17DB-8102-0F56-2423-EFCA66801188}"/>
              </a:ext>
            </a:extLst>
          </p:cNvPr>
          <p:cNvSpPr txBox="1"/>
          <p:nvPr/>
        </p:nvSpPr>
        <p:spPr>
          <a:xfrm>
            <a:off x="5623345" y="3284984"/>
            <a:ext cx="3257639" cy="830997"/>
          </a:xfrm>
          <a:prstGeom prst="rect">
            <a:avLst/>
          </a:prstGeom>
          <a:noFill/>
        </p:spPr>
        <p:txBody>
          <a:bodyPr wrap="square" rtlCol="0">
            <a:spAutoFit/>
          </a:bodyPr>
          <a:lstStyle/>
          <a:p>
            <a:r>
              <a:rPr lang="en-US" sz="1600" dirty="0"/>
              <a:t>The order quantity is </a:t>
            </a:r>
            <a:r>
              <a:rPr lang="en-US" sz="1600" b="1" u="sng" dirty="0">
                <a:solidFill>
                  <a:srgbClr val="0070C0"/>
                </a:solidFill>
              </a:rPr>
              <a:t>randomized</a:t>
            </a:r>
            <a:r>
              <a:rPr lang="en-US" sz="1600" dirty="0"/>
              <a:t> and smaller than the best bid size (so won’t move the price) </a:t>
            </a:r>
            <a:endParaRPr lang="en-HK" sz="1600" dirty="0"/>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00760" y="1988840"/>
            <a:ext cx="3600400" cy="1200329"/>
          </a:xfrm>
          <a:prstGeom prst="rect">
            <a:avLst/>
          </a:prstGeom>
          <a:noFill/>
        </p:spPr>
        <p:txBody>
          <a:bodyPr wrap="square" rtlCol="0">
            <a:spAutoFit/>
          </a:bodyPr>
          <a:lstStyle/>
          <a:p>
            <a:r>
              <a:rPr lang="en-US" sz="1800" dirty="0"/>
              <a:t>By leveraging this </a:t>
            </a:r>
            <a:r>
              <a:rPr lang="en-US" sz="1800" b="1" dirty="0">
                <a:solidFill>
                  <a:srgbClr val="0070C0"/>
                </a:solidFill>
              </a:rPr>
              <a:t>simple</a:t>
            </a:r>
            <a:r>
              <a:rPr lang="en-US" sz="1800" dirty="0"/>
              <a:t> Stealth Algo make, the stabilization trade can make a </a:t>
            </a:r>
            <a:r>
              <a:rPr lang="en-US" sz="1800" b="1" dirty="0">
                <a:solidFill>
                  <a:srgbClr val="0070C0"/>
                </a:solidFill>
              </a:rPr>
              <a:t>decent profile</a:t>
            </a:r>
            <a:r>
              <a:rPr lang="en-US" sz="1800" dirty="0"/>
              <a:t>. </a:t>
            </a:r>
          </a:p>
          <a:p>
            <a:endParaRPr lang="en-US" sz="180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00760" y="3284984"/>
            <a:ext cx="3456384" cy="2800767"/>
          </a:xfrm>
          <a:prstGeom prst="rect">
            <a:avLst/>
          </a:prstGeom>
          <a:noFill/>
        </p:spPr>
        <p:txBody>
          <a:bodyPr wrap="square" rtlCol="0">
            <a:spAutoFit/>
          </a:bodyPr>
          <a:lstStyle/>
          <a:p>
            <a:r>
              <a:rPr lang="en-US" sz="1600" b="1" u="sng" dirty="0" smtClean="0"/>
              <a:t>Luck and Capital</a:t>
            </a:r>
            <a:r>
              <a:rPr lang="en-US" sz="1600" dirty="0" smtClean="0"/>
              <a:t> </a:t>
            </a:r>
          </a:p>
          <a:p>
            <a:r>
              <a:rPr lang="en-US" sz="1600" dirty="0" smtClean="0"/>
              <a:t>It </a:t>
            </a:r>
            <a:r>
              <a:rPr lang="en-US" sz="1600" dirty="0"/>
              <a:t>is a </a:t>
            </a:r>
            <a:r>
              <a:rPr lang="en-US" sz="1600" b="1" dirty="0">
                <a:solidFill>
                  <a:srgbClr val="0070C0"/>
                </a:solidFill>
              </a:rPr>
              <a:t>rare opportunity </a:t>
            </a:r>
            <a:r>
              <a:rPr lang="en-US" sz="1600" dirty="0"/>
              <a:t>as IPO stocks usually </a:t>
            </a:r>
            <a:r>
              <a:rPr lang="en-US" sz="1600" b="1" dirty="0">
                <a:solidFill>
                  <a:srgbClr val="0070C0"/>
                </a:solidFill>
              </a:rPr>
              <a:t>trade above IPO price during the initial periods </a:t>
            </a:r>
            <a:r>
              <a:rPr lang="en-US" sz="1600" dirty="0" smtClean="0"/>
              <a:t>and </a:t>
            </a:r>
            <a:r>
              <a:rPr lang="en-US" sz="1600" dirty="0"/>
              <a:t>thus </a:t>
            </a:r>
            <a:r>
              <a:rPr lang="en-US" sz="1600" dirty="0" smtClean="0"/>
              <a:t>the brokerage firm </a:t>
            </a:r>
            <a:r>
              <a:rPr lang="en-US" sz="1600" b="1" dirty="0">
                <a:solidFill>
                  <a:srgbClr val="0070C0"/>
                </a:solidFill>
              </a:rPr>
              <a:t>won’t able to accumulate positions</a:t>
            </a:r>
            <a:r>
              <a:rPr lang="en-US" sz="1600" dirty="0"/>
              <a:t> at this IPO </a:t>
            </a:r>
            <a:r>
              <a:rPr lang="en-US" sz="1600" dirty="0" smtClean="0"/>
              <a:t>stabilization price</a:t>
            </a:r>
          </a:p>
          <a:p>
            <a:endParaRPr lang="en-US" sz="1600" dirty="0"/>
          </a:p>
          <a:p>
            <a:r>
              <a:rPr lang="en-US" sz="1600" dirty="0" smtClean="0"/>
              <a:t>However, it requires a lot of </a:t>
            </a:r>
            <a:r>
              <a:rPr lang="en-US" sz="1600" dirty="0"/>
              <a:t>preparations</a:t>
            </a:r>
            <a:r>
              <a:rPr lang="en-US" sz="1600" dirty="0" smtClean="0"/>
              <a:t> to get the IPO deals and </a:t>
            </a:r>
            <a:r>
              <a:rPr lang="en-US" sz="1600" b="1" dirty="0">
                <a:solidFill>
                  <a:srgbClr val="0070C0"/>
                </a:solidFill>
              </a:rPr>
              <a:t>capital to support </a:t>
            </a:r>
            <a:r>
              <a:rPr lang="en-US" sz="1600" dirty="0" smtClean="0"/>
              <a:t>the price </a:t>
            </a:r>
            <a:endParaRPr lang="en-US" sz="1600" dirty="0"/>
          </a:p>
        </p:txBody>
      </p:sp>
    </p:spTree>
    <p:extLst>
      <p:ext uri="{BB962C8B-B14F-4D97-AF65-F5344CB8AC3E}">
        <p14:creationId xmlns:p14="http://schemas.microsoft.com/office/powerpoint/2010/main" val="20266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Iceberg and Peg</a:t>
            </a:r>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Iceberg</a:t>
            </a:r>
          </a:p>
          <a:p>
            <a:pPr lvl="1">
              <a:buFont typeface="Arial" panose="020B0604020202020204" pitchFamily="34" charset="0"/>
              <a:buChar char="•"/>
            </a:pPr>
            <a:r>
              <a:rPr lang="en-US" sz="1800" dirty="0"/>
              <a:t>only send (display) </a:t>
            </a:r>
            <a:r>
              <a:rPr lang="en-US" sz="1800" b="1" dirty="0">
                <a:solidFill>
                  <a:srgbClr val="0070C0"/>
                </a:solidFill>
              </a:rPr>
              <a:t>partial order quantity </a:t>
            </a:r>
            <a:r>
              <a:rPr lang="en-US" sz="1800" dirty="0"/>
              <a:t>to the exchange at each time </a:t>
            </a:r>
          </a:p>
          <a:p>
            <a:pPr lvl="1">
              <a:buFont typeface="Arial" panose="020B0604020202020204" pitchFamily="34" charset="0"/>
              <a:buChar char="•"/>
            </a:pPr>
            <a:r>
              <a:rPr lang="en-US" sz="1800" dirty="0"/>
              <a:t>refill the quantity when see fills</a:t>
            </a:r>
          </a:p>
          <a:p>
            <a:pPr lvl="1">
              <a:buFont typeface="Arial" panose="020B0604020202020204" pitchFamily="34" charset="0"/>
              <a:buChar char="•"/>
            </a:pPr>
            <a:r>
              <a:rPr lang="en-US" sz="1800" dirty="0"/>
              <a:t>randomize the display quantity</a:t>
            </a:r>
          </a:p>
          <a:p>
            <a:pPr lvl="1">
              <a:buFont typeface="Arial" panose="020B0604020202020204" pitchFamily="34" charset="0"/>
              <a:buChar char="•"/>
            </a:pPr>
            <a:r>
              <a:rPr lang="en-US" sz="1800" dirty="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a:t>float partial 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84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err="1"/>
              <a:t>Algo</a:t>
            </a:r>
            <a:r>
              <a:rPr lang="en-US" dirty="0"/>
              <a:t> - Iceberg and Peg</a:t>
            </a:r>
          </a:p>
        </p:txBody>
      </p:sp>
      <p:sp>
        <p:nvSpPr>
          <p:cNvPr id="7" name="Content Placeholder 1"/>
          <p:cNvSpPr txBox="1">
            <a:spLocks/>
          </p:cNvSpPr>
          <p:nvPr/>
        </p:nvSpPr>
        <p:spPr>
          <a:xfrm>
            <a:off x="1089547" y="2416907"/>
            <a:ext cx="201622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Use case</a:t>
            </a:r>
            <a:r>
              <a:rPr lang="en-US" sz="2000" dirty="0"/>
              <a:t>?  </a:t>
            </a:r>
          </a:p>
          <a:p>
            <a:pPr marL="0" indent="0"/>
            <a:endParaRPr lang="en-US" sz="2000" dirty="0"/>
          </a:p>
          <a:p>
            <a:pPr marL="0" indent="0"/>
            <a:endParaRPr lang="en-US" sz="2000" dirty="0"/>
          </a:p>
          <a:p>
            <a:pPr marL="457200" lvl="1" indent="0">
              <a:buNone/>
            </a:pPr>
            <a:r>
              <a:rPr lang="en-US" sz="2000" dirty="0"/>
              <a:t>	</a:t>
            </a:r>
          </a:p>
        </p:txBody>
      </p:sp>
      <p:graphicFrame>
        <p:nvGraphicFramePr>
          <p:cNvPr id="6" name="Table 5"/>
          <p:cNvGraphicFramePr>
            <a:graphicFrameLocks noGrp="1"/>
          </p:cNvGraphicFramePr>
          <p:nvPr>
            <p:extLst/>
          </p:nvPr>
        </p:nvGraphicFramePr>
        <p:xfrm>
          <a:off x="3131840" y="1988840"/>
          <a:ext cx="4392488" cy="1769294"/>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818939">
                  <a:extLst>
                    <a:ext uri="{9D8B030D-6E8A-4147-A177-3AD203B41FA5}">
                      <a16:colId xmlns:a16="http://schemas.microsoft.com/office/drawing/2014/main" val="20002"/>
                    </a:ext>
                  </a:extLst>
                </a:gridCol>
                <a:gridCol w="1340081">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1,000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latin typeface="+mn-lt"/>
                          <a:ea typeface="+mn-ea"/>
                          <a:cs typeface="+mn-cs"/>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extLst>
                  <a:ext uri="{0D108BD9-81ED-4DB2-BD59-A6C34878D82A}">
                    <a16:rowId xmlns:a16="http://schemas.microsoft.com/office/drawing/2014/main" val="10005"/>
                  </a:ext>
                </a:extLst>
              </a:tr>
            </a:tbl>
          </a:graphicData>
        </a:graphic>
      </p:graphicFrame>
      <p:sp>
        <p:nvSpPr>
          <p:cNvPr id="2" name="TextBox 1"/>
          <p:cNvSpPr txBox="1"/>
          <p:nvPr/>
        </p:nvSpPr>
        <p:spPr>
          <a:xfrm>
            <a:off x="4360619" y="3789040"/>
            <a:ext cx="1723549" cy="369332"/>
          </a:xfrm>
          <a:prstGeom prst="rect">
            <a:avLst/>
          </a:prstGeom>
          <a:noFill/>
        </p:spPr>
        <p:txBody>
          <a:bodyPr wrap="none" rtlCol="0">
            <a:spAutoFit/>
          </a:bodyPr>
          <a:lstStyle/>
          <a:p>
            <a:r>
              <a:rPr lang="en-US" sz="1800" b="1" dirty="0"/>
              <a:t>illiquid 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when trading </a:t>
            </a:r>
            <a:r>
              <a:rPr lang="en-US" sz="1800" b="1" dirty="0">
                <a:solidFill>
                  <a:srgbClr val="0070C0"/>
                </a:solidFill>
              </a:rPr>
              <a:t>relatively large order</a:t>
            </a:r>
            <a:r>
              <a:rPr lang="en-US" sz="1800" dirty="0"/>
              <a:t>, it is better not to display the whole order size as it may create unnecessary </a:t>
            </a:r>
            <a:r>
              <a:rPr lang="en-US" sz="1800" b="1" dirty="0">
                <a:solidFill>
                  <a:srgbClr val="0070C0"/>
                </a:solidFill>
              </a:rPr>
              <a:t>market signals</a:t>
            </a:r>
            <a:r>
              <a:rPr lang="en-US" sz="1800" dirty="0"/>
              <a:t>. Worse still, other investors may </a:t>
            </a:r>
            <a:r>
              <a:rPr lang="en-US" sz="1800" b="1" dirty="0">
                <a:solidFill>
                  <a:srgbClr val="0070C0"/>
                </a:solidFill>
              </a:rPr>
              <a:t>trade against it</a:t>
            </a:r>
            <a:r>
              <a:rPr lang="en-US" sz="1800" dirty="0"/>
              <a:t>. </a:t>
            </a:r>
          </a:p>
        </p:txBody>
      </p:sp>
    </p:spTree>
    <p:extLst>
      <p:ext uri="{BB962C8B-B14F-4D97-AF65-F5344CB8AC3E}">
        <p14:creationId xmlns:p14="http://schemas.microsoft.com/office/powerpoint/2010/main" val="64467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2: Benchmark </a:t>
            </a:r>
            <a:r>
              <a:rPr lang="en-US" dirty="0" err="1"/>
              <a:t>Algos</a:t>
            </a:r>
            <a:endParaRPr lang="en-US" dirty="0"/>
          </a:p>
        </p:txBody>
      </p:sp>
      <p:sp>
        <p:nvSpPr>
          <p:cNvPr id="7" name="Content Placeholder 1"/>
          <p:cNvSpPr txBox="1">
            <a:spLocks/>
          </p:cNvSpPr>
          <p:nvPr/>
        </p:nvSpPr>
        <p:spPr>
          <a:xfrm>
            <a:off x="395536" y="1772816"/>
            <a:ext cx="3960440" cy="4536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a:t>Size</a:t>
            </a:r>
            <a:r>
              <a:rPr lang="en-US" sz="1800" dirty="0"/>
              <a:t>: Institutional orders </a:t>
            </a:r>
            <a:r>
              <a:rPr lang="en-US" sz="1800" dirty="0" smtClean="0"/>
              <a:t>can </a:t>
            </a:r>
            <a:r>
              <a:rPr lang="en-US" sz="1800" dirty="0"/>
              <a:t>be </a:t>
            </a:r>
            <a:r>
              <a:rPr lang="en-US" sz="1800" b="1" dirty="0">
                <a:solidFill>
                  <a:srgbClr val="0070C0"/>
                </a:solidFill>
              </a:rPr>
              <a:t>large</a:t>
            </a:r>
            <a:r>
              <a:rPr lang="en-US" sz="1800" dirty="0"/>
              <a:t> on size and </a:t>
            </a:r>
            <a:r>
              <a:rPr lang="en-US" sz="1800" dirty="0" smtClean="0"/>
              <a:t>$ notional</a:t>
            </a:r>
            <a:endParaRPr lang="en-US" sz="1800" dirty="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smtClean="0"/>
              <a:t>Duration</a:t>
            </a:r>
            <a:r>
              <a:rPr lang="en-US" sz="1800" dirty="0" smtClean="0"/>
              <a:t>: usually </a:t>
            </a:r>
            <a:r>
              <a:rPr lang="en-US" sz="1800" b="1" dirty="0">
                <a:solidFill>
                  <a:srgbClr val="0070C0"/>
                </a:solidFill>
              </a:rPr>
              <a:t>less than a day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Objective</a:t>
            </a:r>
            <a:r>
              <a:rPr lang="en-US" sz="1800" dirty="0"/>
              <a:t>: reduce </a:t>
            </a:r>
            <a:r>
              <a:rPr lang="en-US" sz="1800" b="1" dirty="0">
                <a:solidFill>
                  <a:srgbClr val="0070C0"/>
                </a:solidFill>
              </a:rPr>
              <a:t>market impact </a:t>
            </a:r>
            <a:r>
              <a:rPr lang="en-US" sz="1800" dirty="0"/>
              <a:t>and track or beat the </a:t>
            </a:r>
            <a:r>
              <a:rPr lang="en-US" sz="1800" b="1" dirty="0">
                <a:solidFill>
                  <a:srgbClr val="0070C0"/>
                </a:solidFill>
              </a:rPr>
              <a:t>price / volume benchmarks</a:t>
            </a:r>
            <a:br>
              <a:rPr lang="en-US" sz="1800" b="1" dirty="0">
                <a:solidFill>
                  <a:srgbClr val="0070C0"/>
                </a:solidFill>
              </a:rPr>
            </a:br>
            <a:endParaRPr lang="en-US" sz="1800" b="1" dirty="0">
              <a:solidFill>
                <a:srgbClr val="0070C0"/>
              </a:solidFill>
            </a:endParaRPr>
          </a:p>
          <a:p>
            <a:pPr marL="285750" indent="-285750">
              <a:buFont typeface="Arial" panose="020B0604020202020204" pitchFamily="34" charset="0"/>
              <a:buChar char="•"/>
            </a:pPr>
            <a:r>
              <a:rPr lang="en-US" sz="1800" b="1" dirty="0"/>
              <a:t>Best Execution: </a:t>
            </a:r>
            <a:r>
              <a:rPr lang="en-US" sz="1800" b="1" dirty="0">
                <a:solidFill>
                  <a:srgbClr val="0070C0"/>
                </a:solidFill>
              </a:rPr>
              <a:t>buy at lower </a:t>
            </a:r>
            <a:r>
              <a:rPr lang="en-US" sz="1800" dirty="0"/>
              <a:t>price and </a:t>
            </a:r>
            <a:r>
              <a:rPr lang="en-US" sz="1800" b="1" dirty="0">
                <a:solidFill>
                  <a:srgbClr val="0070C0"/>
                </a:solidFill>
              </a:rPr>
              <a:t>sell at higher </a:t>
            </a:r>
            <a:r>
              <a:rPr lang="en-US" sz="1800" dirty="0"/>
              <a:t>price</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Example Algos</a:t>
            </a:r>
            <a:r>
              <a:rPr lang="en-US" sz="1800" dirty="0"/>
              <a:t>: POV, IS, VWAP/TWAP, MOC</a:t>
            </a:r>
          </a:p>
        </p:txBody>
      </p:sp>
      <p:pic>
        <p:nvPicPr>
          <p:cNvPr id="4" name="Picture 3">
            <a:extLst>
              <a:ext uri="{FF2B5EF4-FFF2-40B4-BE49-F238E27FC236}">
                <a16:creationId xmlns:a16="http://schemas.microsoft.com/office/drawing/2014/main" id="{7A4774DF-C250-1F90-A46A-025065F9BBA4}"/>
              </a:ext>
            </a:extLst>
          </p:cNvPr>
          <p:cNvPicPr>
            <a:picLocks noChangeAspect="1"/>
          </p:cNvPicPr>
          <p:nvPr/>
        </p:nvPicPr>
        <p:blipFill>
          <a:blip r:embed="rId2"/>
          <a:stretch>
            <a:fillRect/>
          </a:stretch>
        </p:blipFill>
        <p:spPr>
          <a:xfrm>
            <a:off x="4468459" y="1988840"/>
            <a:ext cx="4135989" cy="3744416"/>
          </a:xfrm>
          <a:prstGeom prst="rect">
            <a:avLst/>
          </a:prstGeom>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7" name="Content Placeholder 1"/>
          <p:cNvSpPr txBox="1">
            <a:spLocks/>
          </p:cNvSpPr>
          <p:nvPr/>
        </p:nvSpPr>
        <p:spPr>
          <a:xfrm>
            <a:off x="395536" y="1700808"/>
            <a:ext cx="856895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Breaking news reports that a meeting between Chinese officials and tech CEOs went well, leading to expectations of policy support. As a result, Chinese tech </a:t>
            </a:r>
            <a:r>
              <a:rPr lang="en-US" sz="1800" b="1" dirty="0">
                <a:solidFill>
                  <a:srgbClr val="0070C0"/>
                </a:solidFill>
              </a:rPr>
              <a:t>stocks are rising rapidly</a:t>
            </a:r>
            <a:r>
              <a:rPr lang="en-US" sz="1800" dirty="0" smtClean="0"/>
              <a:t>.</a:t>
            </a:r>
          </a:p>
          <a:p>
            <a:pPr marL="0" indent="0"/>
            <a:endParaRPr lang="en-US" sz="1800" dirty="0"/>
          </a:p>
          <a:p>
            <a:pPr marL="0" indent="0"/>
            <a:r>
              <a:rPr lang="en-US" sz="1800" dirty="0" smtClean="0"/>
              <a:t>The </a:t>
            </a:r>
            <a:r>
              <a:rPr lang="en-US" sz="1800" dirty="0"/>
              <a:t>AA fund aims to purchase 1 million shares of </a:t>
            </a:r>
            <a:r>
              <a:rPr lang="en-US" sz="1800" dirty="0" err="1"/>
              <a:t>Tencent</a:t>
            </a:r>
            <a:r>
              <a:rPr lang="en-US" sz="1800" dirty="0"/>
              <a:t> </a:t>
            </a:r>
            <a:r>
              <a:rPr lang="en-US" sz="1800" b="1" dirty="0">
                <a:solidFill>
                  <a:srgbClr val="0070C0"/>
                </a:solidFill>
              </a:rPr>
              <a:t>as quickly as possible</a:t>
            </a:r>
            <a:r>
              <a:rPr lang="en-US" sz="1800" dirty="0"/>
              <a:t>.</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430191273"/>
              </p:ext>
            </p:extLst>
          </p:nvPr>
        </p:nvGraphicFramePr>
        <p:xfrm>
          <a:off x="1259632" y="4149080"/>
          <a:ext cx="6096000" cy="128524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solidFill>
                      <a:schemeClr val="accent1">
                        <a:lumMod val="40000"/>
                        <a:lumOff val="60000"/>
                      </a:schemeClr>
                    </a:solidFill>
                  </a:tcPr>
                </a:tc>
                <a:tc>
                  <a:txBody>
                    <a:bodyPr/>
                    <a:lstStyle/>
                    <a:p>
                      <a:r>
                        <a:rPr lang="en-US" sz="1800" b="0" kern="1200" baseline="0" dirty="0" smtClean="0">
                          <a:solidFill>
                            <a:schemeClr val="tx1"/>
                          </a:solidFill>
                          <a:latin typeface="Arial"/>
                          <a:ea typeface="+mn-ea"/>
                          <a:cs typeface="Arial"/>
                        </a:rPr>
                        <a:t>With a </a:t>
                      </a:r>
                      <a:r>
                        <a:rPr lang="en-US" sz="1800" b="1" kern="1200" dirty="0" smtClean="0">
                          <a:solidFill>
                            <a:srgbClr val="0070C0"/>
                          </a:solidFill>
                          <a:latin typeface="Arial"/>
                          <a:ea typeface="+mn-ea"/>
                          <a:cs typeface="Arial"/>
                        </a:rPr>
                        <a:t>strong price view </a:t>
                      </a:r>
                      <a:r>
                        <a:rPr lang="en-US" sz="1800" b="0" kern="1200" baseline="0" dirty="0" smtClean="0">
                          <a:solidFill>
                            <a:schemeClr val="tx1"/>
                          </a:solidFill>
                          <a:latin typeface="Arial"/>
                          <a:ea typeface="+mn-ea"/>
                          <a:cs typeface="Arial"/>
                        </a:rPr>
                        <a:t>(go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solidFill>
                      <a:schemeClr val="accent1">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High</a:t>
                      </a:r>
                      <a:endParaRPr lang="en-US" sz="1800" kern="1200" dirty="0">
                        <a:solidFill>
                          <a:schemeClr val="tx1"/>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1"/>
                  </a:ext>
                </a:extLst>
              </a:tr>
            </a:tbl>
          </a:graphicData>
        </a:graphic>
      </p:graphicFrame>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 (%Volume Benchmark)</a:t>
            </a:r>
            <a:endParaRPr lang="en-US" kern="0" dirty="0"/>
          </a:p>
        </p:txBody>
      </p:sp>
    </p:spTree>
    <p:extLst>
      <p:ext uri="{BB962C8B-B14F-4D97-AF65-F5344CB8AC3E}">
        <p14:creationId xmlns:p14="http://schemas.microsoft.com/office/powerpoint/2010/main" val="397136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628800"/>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AA Fund </a:t>
            </a:r>
            <a:r>
              <a:rPr lang="en-US" sz="1800" dirty="0" smtClean="0"/>
              <a:t>buy </a:t>
            </a:r>
            <a:r>
              <a:rPr lang="en-US" sz="1800" dirty="0"/>
              <a:t>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258623299"/>
              </p:ext>
            </p:extLst>
          </p:nvPr>
        </p:nvGraphicFramePr>
        <p:xfrm>
          <a:off x="4427984" y="1731714"/>
          <a:ext cx="4104456" cy="4361582"/>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r h="288032">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30,000</a:t>
                      </a:r>
                    </a:p>
                  </a:txBody>
                  <a:tcPr marL="68580" marR="68580" marT="0" marB="0">
                    <a:solidFill>
                      <a:schemeClr val="accent1"/>
                    </a:solidFill>
                  </a:tcPr>
                </a:tc>
                <a:extLst>
                  <a:ext uri="{0D108BD9-81ED-4DB2-BD59-A6C34878D82A}">
                    <a16:rowId xmlns:a16="http://schemas.microsoft.com/office/drawing/2014/main" val="10004"/>
                  </a:ext>
                </a:extLst>
              </a:tr>
              <a:tr h="288032">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581</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5"/>
                  </a:ext>
                </a:extLst>
              </a:tr>
              <a:tr h="288032">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6"/>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07"/>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582.8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a:t>
                      </a:r>
                    </a:p>
                  </a:txBody>
                  <a:tcPr marL="68580" marR="68580" marT="0" marB="0">
                    <a:solidFill>
                      <a:schemeClr val="accent1"/>
                    </a:solidFill>
                  </a:tcPr>
                </a:tc>
                <a:extLst>
                  <a:ext uri="{0D108BD9-81ED-4DB2-BD59-A6C34878D82A}">
                    <a16:rowId xmlns:a16="http://schemas.microsoft.com/office/drawing/2014/main" val="10008"/>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583.6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88,000</a:t>
                      </a:r>
                    </a:p>
                  </a:txBody>
                  <a:tcPr marL="68580" marR="68580" marT="0" marB="0">
                    <a:solidFill>
                      <a:schemeClr val="accent1"/>
                    </a:solidFill>
                  </a:tcPr>
                </a:tc>
                <a:extLst>
                  <a:ext uri="{0D108BD9-81ED-4DB2-BD59-A6C34878D82A}">
                    <a16:rowId xmlns:a16="http://schemas.microsoft.com/office/drawing/2014/main" val="10009"/>
                  </a:ext>
                </a:extLst>
              </a:tr>
              <a:tr h="288032">
                <a:tc>
                  <a:txBody>
                    <a:bodyPr/>
                    <a:lstStyle/>
                    <a:p>
                      <a:pPr algn="r">
                        <a:lnSpc>
                          <a:spcPct val="115000"/>
                        </a:lnSpc>
                        <a:spcAft>
                          <a:spcPts val="0"/>
                        </a:spcAft>
                      </a:pPr>
                      <a:r>
                        <a:rPr lang="en-US" sz="1400" dirty="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585</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27,000</a:t>
                      </a:r>
                    </a:p>
                  </a:txBody>
                  <a:tcPr marL="68580" marR="68580" marT="0" marB="0">
                    <a:solidFill>
                      <a:schemeClr val="accent1"/>
                    </a:solidFill>
                  </a:tcPr>
                </a:tc>
                <a:extLst>
                  <a:ext uri="{0D108BD9-81ED-4DB2-BD59-A6C34878D82A}">
                    <a16:rowId xmlns:a16="http://schemas.microsoft.com/office/drawing/2014/main" val="10010"/>
                  </a:ext>
                </a:extLst>
              </a:tr>
              <a:tr h="288032">
                <a:tc>
                  <a:txBody>
                    <a:bodyPr/>
                    <a:lstStyle/>
                    <a:p>
                      <a:pPr algn="r">
                        <a:lnSpc>
                          <a:spcPct val="115000"/>
                        </a:lnSpc>
                        <a:spcAft>
                          <a:spcPts val="0"/>
                        </a:spcAft>
                      </a:pPr>
                      <a:r>
                        <a:rPr lang="en-US" sz="1400" dirty="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60,000</a:t>
                      </a:r>
                    </a:p>
                  </a:txBody>
                  <a:tcPr marL="68580" marR="68580" marT="0" marB="0">
                    <a:solidFill>
                      <a:schemeClr val="accent1"/>
                    </a:solidFill>
                  </a:tcPr>
                </a:tc>
                <a:extLst>
                  <a:ext uri="{0D108BD9-81ED-4DB2-BD59-A6C34878D82A}">
                    <a16:rowId xmlns:a16="http://schemas.microsoft.com/office/drawing/2014/main" val="10011"/>
                  </a:ext>
                </a:extLst>
              </a:tr>
              <a:tr h="288032">
                <a:tc>
                  <a:txBody>
                    <a:bodyPr/>
                    <a:lstStyle/>
                    <a:p>
                      <a:pPr algn="r">
                        <a:lnSpc>
                          <a:spcPct val="115000"/>
                        </a:lnSpc>
                        <a:spcAft>
                          <a:spcPts val="0"/>
                        </a:spcAft>
                      </a:pPr>
                      <a:r>
                        <a:rPr lang="en-US" sz="1400" dirty="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588.8</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100,000</a:t>
                      </a:r>
                    </a:p>
                  </a:txBody>
                  <a:tcPr marL="68580" marR="68580" marT="0" marB="0">
                    <a:solidFill>
                      <a:schemeClr val="accent1"/>
                    </a:solidFill>
                  </a:tcPr>
                </a:tc>
                <a:extLst>
                  <a:ext uri="{0D108BD9-81ED-4DB2-BD59-A6C34878D82A}">
                    <a16:rowId xmlns:a16="http://schemas.microsoft.com/office/drawing/2014/main" val="10012"/>
                  </a:ext>
                </a:extLst>
              </a:tr>
              <a:tr h="288032">
                <a:tc>
                  <a:txBody>
                    <a:bodyPr/>
                    <a:lstStyle/>
                    <a:p>
                      <a:pPr algn="r">
                        <a:lnSpc>
                          <a:spcPct val="115000"/>
                        </a:lnSpc>
                        <a:spcAft>
                          <a:spcPts val="0"/>
                        </a:spcAft>
                      </a:pPr>
                      <a:r>
                        <a:rPr lang="en-US" sz="1400" dirty="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576.4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590</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188,000</a:t>
                      </a:r>
                    </a:p>
                  </a:txBody>
                  <a:tcPr marL="68580" marR="68580" marT="0" marB="0">
                    <a:solidFill>
                      <a:schemeClr val="accent1"/>
                    </a:solidFill>
                  </a:tcPr>
                </a:tc>
                <a:extLst>
                  <a:ext uri="{0D108BD9-81ED-4DB2-BD59-A6C34878D82A}">
                    <a16:rowId xmlns:a16="http://schemas.microsoft.com/office/drawing/2014/main" val="10013"/>
                  </a:ext>
                </a:extLst>
              </a:tr>
              <a:tr h="288032">
                <a:tc>
                  <a:txBody>
                    <a:bodyPr/>
                    <a:lstStyle/>
                    <a:p>
                      <a:pPr algn="r">
                        <a:lnSpc>
                          <a:spcPct val="115000"/>
                        </a:lnSpc>
                        <a:spcAft>
                          <a:spcPts val="0"/>
                        </a:spcAft>
                      </a:pPr>
                      <a:r>
                        <a:rPr lang="en-US" sz="1400" dirty="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592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127,000</a:t>
                      </a:r>
                    </a:p>
                  </a:txBody>
                  <a:tcPr marL="68580" marR="68580" marT="0" marB="0">
                    <a:solidFill>
                      <a:schemeClr val="accent1"/>
                    </a:solidFill>
                  </a:tcPr>
                </a:tc>
                <a:extLst>
                  <a:ext uri="{0D108BD9-81ED-4DB2-BD59-A6C34878D82A}">
                    <a16:rowId xmlns:a16="http://schemas.microsoft.com/office/drawing/2014/main" val="10014"/>
                  </a:ext>
                </a:extLst>
              </a:tr>
            </a:tbl>
          </a:graphicData>
        </a:graphic>
      </p:graphicFrame>
      <p:sp>
        <p:nvSpPr>
          <p:cNvPr id="2" name="Oval 1"/>
          <p:cNvSpPr/>
          <p:nvPr/>
        </p:nvSpPr>
        <p:spPr bwMode="auto">
          <a:xfrm>
            <a:off x="6444208" y="1484784"/>
            <a:ext cx="2088232" cy="475252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348880"/>
            <a:ext cx="3600400"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dirty="0" smtClean="0">
                <a:solidFill>
                  <a:srgbClr val="0070C0"/>
                </a:solidFill>
              </a:rPr>
              <a:t>Push </a:t>
            </a:r>
            <a:r>
              <a:rPr lang="en-US" sz="1800" b="1" dirty="0">
                <a:solidFill>
                  <a:srgbClr val="0070C0"/>
                </a:solidFill>
              </a:rPr>
              <a:t>up the price by 2</a:t>
            </a:r>
            <a:r>
              <a:rPr lang="en-US" sz="1800" b="1" dirty="0" smtClean="0">
                <a:solidFill>
                  <a:srgbClr val="0070C0"/>
                </a:solidFill>
              </a:rPr>
              <a:t>%</a:t>
            </a:r>
            <a:endParaRPr lang="en-US" sz="1800" dirty="0" smtClean="0"/>
          </a:p>
          <a:p>
            <a:pPr marL="285750" indent="-285750">
              <a:buFont typeface="Arial" panose="020B0604020202020204" pitchFamily="34" charset="0"/>
              <a:buChar char="•"/>
            </a:pPr>
            <a:r>
              <a:rPr lang="en-US" sz="1800" dirty="0" smtClean="0"/>
              <a:t>Avg. Executed Price = $585.3 (~ </a:t>
            </a:r>
            <a:r>
              <a:rPr lang="en-US" sz="1800" b="1" dirty="0" smtClean="0">
                <a:solidFill>
                  <a:srgbClr val="0070C0"/>
                </a:solidFill>
              </a:rPr>
              <a:t>1% higher </a:t>
            </a:r>
            <a:r>
              <a:rPr lang="en-US" sz="1800" dirty="0" smtClean="0"/>
              <a:t>than the initial ask price)</a:t>
            </a:r>
            <a:endParaRPr lang="en-US" sz="1800" dirty="0"/>
          </a:p>
          <a:p>
            <a:endParaRPr lang="en-US" sz="1800" dirty="0"/>
          </a:p>
        </p:txBody>
      </p:sp>
      <p:pic>
        <p:nvPicPr>
          <p:cNvPr id="6" name="Picture 5"/>
          <p:cNvPicPr>
            <a:picLocks noChangeAspect="1"/>
          </p:cNvPicPr>
          <p:nvPr/>
        </p:nvPicPr>
        <p:blipFill>
          <a:blip r:embed="rId2"/>
          <a:stretch>
            <a:fillRect/>
          </a:stretch>
        </p:blipFill>
        <p:spPr>
          <a:xfrm>
            <a:off x="683568" y="3573016"/>
            <a:ext cx="3456384" cy="2775581"/>
          </a:xfrm>
          <a:prstGeom prst="rect">
            <a:avLst/>
          </a:prstGeom>
        </p:spPr>
      </p:pic>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424936"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POV (% Volume) </a:t>
            </a:r>
            <a:r>
              <a:rPr lang="en-US" sz="1800" dirty="0"/>
              <a:t>– execute an order relatively quick but do not cause too much </a:t>
            </a:r>
            <a:r>
              <a:rPr lang="en-US" sz="1800" b="1" dirty="0">
                <a:solidFill>
                  <a:srgbClr val="0070C0"/>
                </a:solidFill>
              </a:rPr>
              <a:t>market impact by itself</a:t>
            </a:r>
            <a:r>
              <a:rPr lang="en-US" sz="1800" dirty="0"/>
              <a:t>. </a:t>
            </a:r>
          </a:p>
          <a:p>
            <a:endParaRPr lang="en-US" sz="1800" dirty="0"/>
          </a:p>
          <a:p>
            <a:r>
              <a:rPr lang="en-US" sz="1800" dirty="0"/>
              <a:t>	POV% parameter controls the execution speed. Algo will try to make its </a:t>
            </a:r>
            <a:r>
              <a:rPr lang="en-US" sz="1800" b="1" dirty="0">
                <a:solidFill>
                  <a:srgbClr val="0070C0"/>
                </a:solidFill>
              </a:rPr>
              <a:t>executed volume to be POV% of the market executed volume</a:t>
            </a:r>
            <a:r>
              <a:rPr lang="en-US" sz="1800" dirty="0"/>
              <a:t>.</a:t>
            </a:r>
          </a:p>
          <a:p>
            <a:endParaRPr lang="en-US" sz="2000" dirty="0"/>
          </a:p>
          <a:p>
            <a:pPr marL="457200" lvl="1" indent="0">
              <a:buNone/>
            </a:pPr>
            <a:r>
              <a:rPr lang="en-US" sz="1800" b="1" i="1" dirty="0">
                <a:solidFill>
                  <a:srgbClr val="0070C0"/>
                </a:solidFill>
              </a:rPr>
              <a:t>QTY = POV% * MEV – OEV</a:t>
            </a:r>
          </a:p>
          <a:p>
            <a:pPr lvl="1"/>
            <a:r>
              <a:rPr lang="en-US" sz="1600" dirty="0"/>
              <a:t>QTY -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a:p>
          <a:p>
            <a:endParaRPr lang="en-US" sz="2000" dirty="0"/>
          </a:p>
          <a:p>
            <a:endParaRPr lang="en-US" sz="2000" dirty="0"/>
          </a:p>
        </p:txBody>
      </p:sp>
      <p:sp>
        <p:nvSpPr>
          <p:cNvPr id="2" name="TextBox 1"/>
          <p:cNvSpPr txBox="1"/>
          <p:nvPr/>
        </p:nvSpPr>
        <p:spPr>
          <a:xfrm>
            <a:off x="452122" y="5589240"/>
            <a:ext cx="7864294" cy="984885"/>
          </a:xfrm>
          <a:prstGeom prst="rect">
            <a:avLst/>
          </a:prstGeom>
          <a:noFill/>
        </p:spPr>
        <p:txBody>
          <a:bodyPr wrap="square" rtlCol="0">
            <a:spAutoFit/>
          </a:bodyPr>
          <a:lstStyle/>
          <a:p>
            <a:r>
              <a:rPr lang="en-US" sz="1800" b="1" dirty="0"/>
              <a:t>Error Checks : </a:t>
            </a:r>
            <a:r>
              <a:rPr lang="en-US" sz="1600" b="1" dirty="0">
                <a:solidFill>
                  <a:srgbClr val="0070C0"/>
                </a:solidFill>
              </a:rPr>
              <a:t>Reject</a:t>
            </a:r>
            <a:r>
              <a:rPr lang="en-US" sz="1600" dirty="0"/>
              <a:t> order with </a:t>
            </a:r>
            <a:r>
              <a:rPr lang="en-US" sz="1600" b="1" dirty="0">
                <a:solidFill>
                  <a:srgbClr val="0070C0"/>
                </a:solidFill>
              </a:rPr>
              <a:t>POV% &gt; 50 </a:t>
            </a:r>
            <a:r>
              <a:rPr lang="en-US" sz="1600" dirty="0"/>
              <a:t>as too much market impact. Industry practice is </a:t>
            </a:r>
            <a:r>
              <a:rPr lang="en-US" sz="1600" b="1" dirty="0">
                <a:solidFill>
                  <a:srgbClr val="0070C0"/>
                </a:solidFill>
              </a:rPr>
              <a:t>33% for max </a:t>
            </a:r>
            <a:r>
              <a:rPr lang="en-US" sz="1600" dirty="0"/>
              <a:t>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History of trading</a:t>
            </a:r>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extLst>
                    <a:ext uri="{9D8B030D-6E8A-4147-A177-3AD203B41FA5}">
                      <a16:colId xmlns:a16="http://schemas.microsoft.com/office/drawing/2014/main" val="20000"/>
                    </a:ext>
                  </a:extLst>
                </a:gridCol>
                <a:gridCol w="3503712">
                  <a:extLst>
                    <a:ext uri="{9D8B030D-6E8A-4147-A177-3AD203B41FA5}">
                      <a16:colId xmlns:a16="http://schemas.microsoft.com/office/drawing/2014/main" val="20001"/>
                    </a:ext>
                  </a:extLst>
                </a:gridCol>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First day of trading in the Hall</a:t>
                      </a:r>
                    </a:p>
                  </a:txBody>
                  <a:tcPr anchor="ctr"/>
                </a:tc>
                <a:extLst>
                  <a:ext uri="{0D108BD9-81ED-4DB2-BD59-A6C34878D82A}">
                    <a16:rowId xmlns:a16="http://schemas.microsoft.com/office/drawing/2014/main" val="10000"/>
                  </a:ext>
                </a:extLst>
              </a:tr>
              <a:tr h="370840">
                <a:tc>
                  <a:txBody>
                    <a:bodyPr/>
                    <a:lstStyle/>
                    <a:p>
                      <a:r>
                        <a:rPr lang="en-US" dirty="0">
                          <a:effectLst/>
                          <a:latin typeface="Arial" panose="020B0604020202020204" pitchFamily="34" charset="0"/>
                          <a:cs typeface="Arial" panose="020B0604020202020204" pitchFamily="34" charset="0"/>
                        </a:rPr>
                        <a:t>1 November 1993</a:t>
                      </a:r>
                    </a:p>
                  </a:txBody>
                  <a:tcPr anchor="ctr"/>
                </a:tc>
                <a:tc>
                  <a:txBody>
                    <a:bodyPr/>
                    <a:lstStyle/>
                    <a:p>
                      <a:r>
                        <a:rPr lang="en-US" dirty="0">
                          <a:effectLst/>
                          <a:latin typeface="Arial" panose="020B0604020202020204" pitchFamily="34" charset="0"/>
                          <a:cs typeface="Arial" panose="020B0604020202020204" pitchFamily="34" charset="0"/>
                        </a:rPr>
                        <a:t>Electronic trading introduced</a:t>
                      </a:r>
                    </a:p>
                  </a:txBody>
                  <a:tcPr anchor="ctr"/>
                </a:tc>
                <a:extLst>
                  <a:ext uri="{0D108BD9-81ED-4DB2-BD59-A6C34878D82A}">
                    <a16:rowId xmlns:a16="http://schemas.microsoft.com/office/drawing/2014/main" val="10001"/>
                  </a:ext>
                </a:extLst>
              </a:tr>
              <a:tr h="370840">
                <a:tc>
                  <a:txBody>
                    <a:bodyPr/>
                    <a:lstStyle/>
                    <a:p>
                      <a:r>
                        <a:rPr lang="en-US" dirty="0">
                          <a:effectLst/>
                          <a:latin typeface="Arial" panose="020B0604020202020204" pitchFamily="34" charset="0"/>
                          <a:cs typeface="Arial" panose="020B0604020202020204" pitchFamily="34" charset="0"/>
                        </a:rPr>
                        <a:t>25 January 1996</a:t>
                      </a:r>
                    </a:p>
                  </a:txBody>
                  <a:tcPr anchor="ctr"/>
                </a:tc>
                <a:tc>
                  <a:txBody>
                    <a:bodyPr/>
                    <a:lstStyle/>
                    <a:p>
                      <a:r>
                        <a:rPr lang="en-US" dirty="0">
                          <a:effectLst/>
                          <a:latin typeface="Arial" panose="020B0604020202020204" pitchFamily="34" charset="0"/>
                          <a:cs typeface="Arial" panose="020B0604020202020204" pitchFamily="34" charset="0"/>
                        </a:rPr>
                        <a:t>Off-floor trading introduced</a:t>
                      </a:r>
                    </a:p>
                  </a:txBody>
                  <a:tcPr anchor="ctr"/>
                </a:tc>
                <a:extLst>
                  <a:ext uri="{0D108BD9-81ED-4DB2-BD59-A6C34878D82A}">
                    <a16:rowId xmlns:a16="http://schemas.microsoft.com/office/drawing/2014/main" val="10002"/>
                  </a:ext>
                </a:extLst>
              </a:tr>
              <a:tr h="370840">
                <a:tc>
                  <a:txBody>
                    <a:bodyPr/>
                    <a:lstStyle/>
                    <a:p>
                      <a:r>
                        <a:rPr lang="en-US" dirty="0">
                          <a:effectLst/>
                          <a:latin typeface="Arial" panose="020B0604020202020204" pitchFamily="34" charset="0"/>
                          <a:cs typeface="Arial" panose="020B0604020202020204" pitchFamily="34" charset="0"/>
                        </a:rPr>
                        <a:t>23 October 2000</a:t>
                      </a:r>
                    </a:p>
                  </a:txBody>
                  <a:tcPr anchor="ctr"/>
                </a:tc>
                <a:tc>
                  <a:txBody>
                    <a:bodyPr/>
                    <a:lstStyle/>
                    <a:p>
                      <a:r>
                        <a:rPr lang="en-US" dirty="0">
                          <a:effectLst/>
                          <a:latin typeface="Arial" panose="020B0604020202020204" pitchFamily="34" charset="0"/>
                          <a:cs typeface="Arial" panose="020B0604020202020204" pitchFamily="34" charset="0"/>
                        </a:rPr>
                        <a:t>Online trading enabled</a:t>
                      </a:r>
                    </a:p>
                  </a:txBody>
                  <a:tcPr anchor="ctr"/>
                </a:tc>
                <a:extLst>
                  <a:ext uri="{0D108BD9-81ED-4DB2-BD59-A6C34878D82A}">
                    <a16:rowId xmlns:a16="http://schemas.microsoft.com/office/drawing/2014/main" val="10003"/>
                  </a:ext>
                </a:extLst>
              </a:tr>
              <a:tr h="370840">
                <a:tc>
                  <a:txBody>
                    <a:bodyPr/>
                    <a:lstStyle/>
                    <a:p>
                      <a:r>
                        <a:rPr lang="en-US" dirty="0">
                          <a:effectLst/>
                          <a:latin typeface="Arial" panose="020B0604020202020204" pitchFamily="34" charset="0"/>
                          <a:cs typeface="Arial" panose="020B0604020202020204" pitchFamily="34" charset="0"/>
                        </a:rPr>
                        <a:t>27 October 2017</a:t>
                      </a:r>
                    </a:p>
                  </a:txBody>
                  <a:tcPr anchor="ctr"/>
                </a:tc>
                <a:tc>
                  <a:txBody>
                    <a:bodyPr/>
                    <a:lstStyle/>
                    <a:p>
                      <a:r>
                        <a:rPr lang="en-US" dirty="0">
                          <a:effectLst/>
                          <a:latin typeface="Arial" panose="020B0604020202020204" pitchFamily="34" charset="0"/>
                          <a:cs typeface="Arial" panose="020B0604020202020204" pitchFamily="34" charset="0"/>
                        </a:rPr>
                        <a:t>Last day of trading in the Hall</a:t>
                      </a:r>
                    </a:p>
                  </a:txBody>
                  <a:tcPr anchor="ctr"/>
                </a:tc>
                <a:extLst>
                  <a:ext uri="{0D108BD9-81ED-4DB2-BD59-A6C34878D82A}">
                    <a16:rowId xmlns:a16="http://schemas.microsoft.com/office/drawing/2014/main" val="10004"/>
                  </a:ext>
                </a:extLst>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Example: </a:t>
            </a:r>
            <a:r>
              <a:rPr lang="en-US" sz="1800" dirty="0"/>
              <a:t>Buy 1,000,000 shares of 0700.HK (</a:t>
            </a:r>
            <a:r>
              <a:rPr lang="en-US" sz="1800" dirty="0" err="1"/>
              <a:t>Tencent</a:t>
            </a:r>
            <a:r>
              <a:rPr lang="en-US" sz="1800" dirty="0"/>
              <a:t>) with </a:t>
            </a:r>
            <a:r>
              <a:rPr lang="en-US" sz="1800" b="1" u="sng" dirty="0"/>
              <a:t>POV% = 30%</a:t>
            </a:r>
          </a:p>
          <a:p>
            <a:pPr marL="457200" lvl="1" indent="0">
              <a:buNone/>
            </a:pPr>
            <a:r>
              <a:rPr lang="en-US" sz="1800" b="1" i="1" dirty="0">
                <a:solidFill>
                  <a:srgbClr val="0070C0"/>
                </a:solidFill>
              </a:rPr>
              <a:t/>
            </a:r>
            <a:br>
              <a:rPr lang="en-US" sz="1800" b="1" i="1" dirty="0">
                <a:solidFill>
                  <a:srgbClr val="0070C0"/>
                </a:solidFill>
              </a:rPr>
            </a:br>
            <a:r>
              <a:rPr lang="en-US" sz="1800" b="1" i="1" dirty="0">
                <a:solidFill>
                  <a:srgbClr val="0070C0"/>
                </a:solidFill>
              </a:rPr>
              <a:t>QTY = POV% * MEV – OEV</a:t>
            </a:r>
          </a:p>
          <a:p>
            <a:endParaRPr lang="en-US" sz="2000" dirty="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28036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2160240">
                  <a:extLst>
                    <a:ext uri="{9D8B030D-6E8A-4147-A177-3AD203B41FA5}">
                      <a16:colId xmlns:a16="http://schemas.microsoft.com/office/drawing/2014/main" val="20005"/>
                    </a:ext>
                  </a:extLst>
                </a:gridCol>
              </a:tblGrid>
              <a:tr h="370840">
                <a:tc>
                  <a:txBody>
                    <a:bodyPr/>
                    <a:lstStyle/>
                    <a:p>
                      <a:pPr algn="r"/>
                      <a:r>
                        <a:rPr lang="en-US" sz="1600" dirty="0"/>
                        <a:t>Trade</a:t>
                      </a:r>
                    </a:p>
                  </a:txBody>
                  <a:tcPr/>
                </a:tc>
                <a:tc>
                  <a:txBody>
                    <a:bodyPr/>
                    <a:lstStyle/>
                    <a:p>
                      <a:pPr algn="r"/>
                      <a:r>
                        <a:rPr lang="en-US" sz="1600" dirty="0"/>
                        <a:t>Size</a:t>
                      </a:r>
                    </a:p>
                  </a:txBody>
                  <a:tcPr/>
                </a:tc>
                <a:tc>
                  <a:txBody>
                    <a:bodyPr/>
                    <a:lstStyle/>
                    <a:p>
                      <a:pPr algn="r"/>
                      <a:r>
                        <a:rPr lang="en-US" sz="1600" dirty="0"/>
                        <a:t>MEV</a:t>
                      </a:r>
                      <a:br>
                        <a:rPr lang="en-US" sz="1600" dirty="0"/>
                      </a:br>
                      <a:r>
                        <a:rPr lang="en-US" sz="1600" dirty="0"/>
                        <a:t>(Market)</a:t>
                      </a:r>
                    </a:p>
                  </a:txBody>
                  <a:tcPr/>
                </a:tc>
                <a:tc>
                  <a:txBody>
                    <a:bodyPr/>
                    <a:lstStyle/>
                    <a:p>
                      <a:pPr algn="r"/>
                      <a:r>
                        <a:rPr lang="en-US" sz="1600" dirty="0"/>
                        <a:t>OEV</a:t>
                      </a:r>
                      <a:br>
                        <a:rPr lang="en-US" sz="1600" dirty="0"/>
                      </a:br>
                      <a:r>
                        <a:rPr lang="en-US" sz="1600" dirty="0"/>
                        <a:t>(Order)</a:t>
                      </a:r>
                    </a:p>
                  </a:txBody>
                  <a:tcPr/>
                </a:tc>
                <a:tc>
                  <a:txBody>
                    <a:bodyPr/>
                    <a:lstStyle/>
                    <a:p>
                      <a:pPr algn="r"/>
                      <a:r>
                        <a:rPr lang="en-US" sz="1600" dirty="0">
                          <a:solidFill>
                            <a:srgbClr val="0070C0"/>
                          </a:solidFill>
                        </a:rPr>
                        <a:t>QTY</a:t>
                      </a:r>
                    </a:p>
                  </a:txBody>
                  <a:tcPr>
                    <a:solidFill>
                      <a:schemeClr val="accent5">
                        <a:lumMod val="60000"/>
                        <a:lumOff val="40000"/>
                      </a:schemeClr>
                    </a:solidFill>
                  </a:tcPr>
                </a:tc>
                <a:tc>
                  <a:txBody>
                    <a:bodyPr/>
                    <a:lstStyle/>
                    <a:p>
                      <a:pPr algn="r"/>
                      <a:r>
                        <a:rPr lang="en-US" sz="1600" dirty="0"/>
                        <a:t>Actual POV</a:t>
                      </a:r>
                    </a:p>
                    <a:p>
                      <a:pPr algn="r"/>
                      <a:r>
                        <a:rPr lang="en-US" sz="1600" dirty="0"/>
                        <a:t>(OEV+QTY)/MEV</a:t>
                      </a:r>
                    </a:p>
                  </a:txBody>
                  <a:tcPr/>
                </a:tc>
                <a:extLst>
                  <a:ext uri="{0D108BD9-81ED-4DB2-BD59-A6C34878D82A}">
                    <a16:rowId xmlns:a16="http://schemas.microsoft.com/office/drawing/2014/main" val="10000"/>
                  </a:ext>
                </a:extLst>
              </a:tr>
              <a:tr h="370840">
                <a:tc>
                  <a:txBody>
                    <a:bodyPr/>
                    <a:lstStyle/>
                    <a:p>
                      <a:pPr algn="r"/>
                      <a:r>
                        <a:rPr lang="en-US" sz="1600" dirty="0"/>
                        <a:t>T1</a:t>
                      </a:r>
                    </a:p>
                  </a:txBody>
                  <a:tcPr/>
                </a:tc>
                <a:tc>
                  <a:txBody>
                    <a:bodyPr/>
                    <a:lstStyle/>
                    <a:p>
                      <a:pPr algn="r"/>
                      <a:r>
                        <a:rPr lang="en-US" sz="1600" dirty="0"/>
                        <a:t>2,000</a:t>
                      </a:r>
                    </a:p>
                  </a:txBody>
                  <a:tcPr/>
                </a:tc>
                <a:tc>
                  <a:txBody>
                    <a:bodyPr/>
                    <a:lstStyle/>
                    <a:p>
                      <a:pPr algn="r"/>
                      <a:r>
                        <a:rPr lang="en-US" sz="1600" dirty="0"/>
                        <a:t>2,000</a:t>
                      </a:r>
                    </a:p>
                  </a:txBody>
                  <a:tcPr/>
                </a:tc>
                <a:tc>
                  <a:txBody>
                    <a:bodyPr/>
                    <a:lstStyle/>
                    <a:p>
                      <a:pPr algn="r"/>
                      <a:r>
                        <a:rPr lang="en-US" sz="1600" dirty="0"/>
                        <a:t>0</a:t>
                      </a:r>
                    </a:p>
                  </a:txBody>
                  <a:tcPr/>
                </a:tc>
                <a:tc>
                  <a:txBody>
                    <a:bodyPr/>
                    <a:lstStyle/>
                    <a:p>
                      <a:pPr algn="r"/>
                      <a:r>
                        <a:rPr lang="en-US" sz="1600" dirty="0">
                          <a:solidFill>
                            <a:srgbClr val="0070C0"/>
                          </a:solidFill>
                        </a:rPr>
                        <a:t>600</a:t>
                      </a:r>
                    </a:p>
                  </a:txBody>
                  <a:tcPr>
                    <a:solidFill>
                      <a:schemeClr val="accent5">
                        <a:lumMod val="60000"/>
                        <a:lumOff val="40000"/>
                      </a:schemeClr>
                    </a:solidFill>
                  </a:tcPr>
                </a:tc>
                <a:tc>
                  <a:txBody>
                    <a:bodyPr/>
                    <a:lstStyle/>
                    <a:p>
                      <a:pPr algn="r"/>
                      <a:r>
                        <a:rPr lang="en-US" sz="1600" dirty="0"/>
                        <a:t>0.3</a:t>
                      </a:r>
                    </a:p>
                  </a:txBody>
                  <a:tcPr/>
                </a:tc>
                <a:extLst>
                  <a:ext uri="{0D108BD9-81ED-4DB2-BD59-A6C34878D82A}">
                    <a16:rowId xmlns:a16="http://schemas.microsoft.com/office/drawing/2014/main" val="10001"/>
                  </a:ext>
                </a:extLst>
              </a:tr>
              <a:tr h="370840">
                <a:tc>
                  <a:txBody>
                    <a:bodyPr/>
                    <a:lstStyle/>
                    <a:p>
                      <a:pPr algn="r"/>
                      <a:r>
                        <a:rPr lang="en-US" sz="1600" dirty="0"/>
                        <a:t>T2</a:t>
                      </a:r>
                    </a:p>
                  </a:txBody>
                  <a:tcPr/>
                </a:tc>
                <a:tc>
                  <a:txBody>
                    <a:bodyPr/>
                    <a:lstStyle/>
                    <a:p>
                      <a:pPr algn="r"/>
                      <a:r>
                        <a:rPr lang="en-US" sz="1600" dirty="0"/>
                        <a:t>1,000</a:t>
                      </a:r>
                    </a:p>
                  </a:txBody>
                  <a:tcPr/>
                </a:tc>
                <a:tc>
                  <a:txBody>
                    <a:bodyPr/>
                    <a:lstStyle/>
                    <a:p>
                      <a:pPr algn="r"/>
                      <a:r>
                        <a:rPr lang="en-US" sz="1600" dirty="0"/>
                        <a:t>3,000</a:t>
                      </a:r>
                    </a:p>
                  </a:txBody>
                  <a:tcPr/>
                </a:tc>
                <a:tc>
                  <a:txBody>
                    <a:bodyPr/>
                    <a:lstStyle/>
                    <a:p>
                      <a:pPr algn="r"/>
                      <a:r>
                        <a:rPr lang="en-US" sz="1600" dirty="0"/>
                        <a:t>600</a:t>
                      </a:r>
                    </a:p>
                  </a:txBody>
                  <a:tcPr/>
                </a:tc>
                <a:tc>
                  <a:txBody>
                    <a:bodyPr/>
                    <a:lstStyle/>
                    <a:p>
                      <a:pPr algn="r"/>
                      <a:r>
                        <a:rPr lang="en-US" sz="1600" dirty="0">
                          <a:solidFill>
                            <a:srgbClr val="0070C0"/>
                          </a:solidFill>
                        </a:rPr>
                        <a:t>300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2"/>
                  </a:ext>
                </a:extLst>
              </a:tr>
              <a:tr h="370840">
                <a:tc>
                  <a:txBody>
                    <a:bodyPr/>
                    <a:lstStyle/>
                    <a:p>
                      <a:pPr algn="r"/>
                      <a:r>
                        <a:rPr lang="en-US" sz="1600" dirty="0"/>
                        <a:t>T3</a:t>
                      </a:r>
                    </a:p>
                  </a:txBody>
                  <a:tcPr/>
                </a:tc>
                <a:tc>
                  <a:txBody>
                    <a:bodyPr/>
                    <a:lstStyle/>
                    <a:p>
                      <a:pPr algn="r"/>
                      <a:r>
                        <a:rPr lang="en-US" sz="1600" dirty="0"/>
                        <a:t>5,000</a:t>
                      </a:r>
                    </a:p>
                  </a:txBody>
                  <a:tcPr/>
                </a:tc>
                <a:tc>
                  <a:txBody>
                    <a:bodyPr/>
                    <a:lstStyle/>
                    <a:p>
                      <a:pPr algn="r"/>
                      <a:r>
                        <a:rPr lang="en-US" sz="1600" dirty="0"/>
                        <a:t>8,000</a:t>
                      </a:r>
                    </a:p>
                  </a:txBody>
                  <a:tcPr/>
                </a:tc>
                <a:tc>
                  <a:txBody>
                    <a:bodyPr/>
                    <a:lstStyle/>
                    <a:p>
                      <a:pPr algn="r"/>
                      <a:r>
                        <a:rPr lang="en-US" sz="1600" dirty="0"/>
                        <a:t>900</a:t>
                      </a:r>
                    </a:p>
                  </a:txBody>
                  <a:tcPr/>
                </a:tc>
                <a:tc>
                  <a:txBody>
                    <a:bodyPr/>
                    <a:lstStyle/>
                    <a:p>
                      <a:pPr algn="r"/>
                      <a:r>
                        <a:rPr lang="en-US" sz="1600" dirty="0">
                          <a:solidFill>
                            <a:srgbClr val="0070C0"/>
                          </a:solidFill>
                        </a:rPr>
                        <a:t>1,500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3"/>
                  </a:ext>
                </a:extLst>
              </a:tr>
              <a:tr h="370840">
                <a:tc>
                  <a:txBody>
                    <a:bodyPr/>
                    <a:lstStyle/>
                    <a:p>
                      <a:pPr algn="r"/>
                      <a:r>
                        <a:rPr lang="en-US" sz="1600" dirty="0"/>
                        <a:t>T4</a:t>
                      </a:r>
                    </a:p>
                  </a:txBody>
                  <a:tcPr/>
                </a:tc>
                <a:tc>
                  <a:txBody>
                    <a:bodyPr/>
                    <a:lstStyle/>
                    <a:p>
                      <a:pPr algn="r"/>
                      <a:r>
                        <a:rPr lang="en-US" sz="1600" dirty="0"/>
                        <a:t>3,000</a:t>
                      </a:r>
                    </a:p>
                  </a:txBody>
                  <a:tcPr/>
                </a:tc>
                <a:tc>
                  <a:txBody>
                    <a:bodyPr/>
                    <a:lstStyle/>
                    <a:p>
                      <a:pPr algn="r"/>
                      <a:r>
                        <a:rPr lang="en-US" sz="1600" dirty="0"/>
                        <a:t>11,000</a:t>
                      </a:r>
                    </a:p>
                  </a:txBody>
                  <a:tcPr/>
                </a:tc>
                <a:tc>
                  <a:txBody>
                    <a:bodyPr/>
                    <a:lstStyle/>
                    <a:p>
                      <a:pPr algn="r"/>
                      <a:r>
                        <a:rPr lang="en-US" sz="1600" dirty="0"/>
                        <a:t>2,400</a:t>
                      </a:r>
                    </a:p>
                  </a:txBody>
                  <a:tcPr/>
                </a:tc>
                <a:tc>
                  <a:txBody>
                    <a:bodyPr/>
                    <a:lstStyle/>
                    <a:p>
                      <a:pPr algn="r"/>
                      <a:r>
                        <a:rPr lang="en-US" sz="1600" dirty="0">
                          <a:solidFill>
                            <a:srgbClr val="0070C0"/>
                          </a:solidFill>
                        </a:rPr>
                        <a:t>900</a:t>
                      </a: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a:t>0.3</a:t>
                      </a:r>
                    </a:p>
                  </a:txBody>
                  <a:tcPr/>
                </a:tc>
                <a:extLst>
                  <a:ext uri="{0D108BD9-81ED-4DB2-BD59-A6C34878D82A}">
                    <a16:rowId xmlns:a16="http://schemas.microsoft.com/office/drawing/2014/main" val="10004"/>
                  </a:ext>
                </a:extLst>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Additional parameters</a:t>
            </a:r>
            <a:endParaRPr lang="en-US" sz="1600" dirty="0"/>
          </a:p>
          <a:p>
            <a:pPr lvl="1">
              <a:buFont typeface="Arial" panose="020B0604020202020204" pitchFamily="34" charset="0"/>
              <a:buChar char="•"/>
            </a:pPr>
            <a:r>
              <a:rPr lang="en-US" sz="1400" b="1" dirty="0"/>
              <a:t>Active</a:t>
            </a:r>
            <a:r>
              <a:rPr lang="en-US" sz="1400" dirty="0"/>
              <a:t>: more willing to trade and </a:t>
            </a:r>
            <a:r>
              <a:rPr lang="en-US" sz="1400" b="1" dirty="0">
                <a:solidFill>
                  <a:srgbClr val="0070C0"/>
                </a:solidFill>
              </a:rPr>
              <a:t>track closer</a:t>
            </a:r>
            <a:r>
              <a:rPr lang="en-US" sz="1400" dirty="0"/>
              <a:t> to the target</a:t>
            </a:r>
          </a:p>
          <a:p>
            <a:pPr lvl="1">
              <a:buFont typeface="Arial" panose="020B0604020202020204" pitchFamily="34" charset="0"/>
              <a:buChar char="•"/>
            </a:pPr>
            <a:r>
              <a:rPr lang="en-US" sz="1400" b="1" dirty="0"/>
              <a:t>Normal</a:t>
            </a:r>
            <a:r>
              <a:rPr lang="en-US" sz="1400" dirty="0"/>
              <a:t>: </a:t>
            </a:r>
            <a:r>
              <a:rPr lang="en-US" sz="1400" b="1" dirty="0">
                <a:solidFill>
                  <a:srgbClr val="0070C0"/>
                </a:solidFill>
              </a:rPr>
              <a:t>balance</a:t>
            </a:r>
            <a:r>
              <a:rPr lang="en-US" sz="1400" dirty="0">
                <a:solidFill>
                  <a:srgbClr val="0070C0"/>
                </a:solidFill>
              </a:rPr>
              <a:t> </a:t>
            </a:r>
            <a:r>
              <a:rPr lang="en-US" sz="1400" dirty="0"/>
              <a:t>the speed and price improvement </a:t>
            </a:r>
          </a:p>
          <a:p>
            <a:pPr lvl="1">
              <a:buFont typeface="Arial" panose="020B0604020202020204" pitchFamily="34" charset="0"/>
              <a:buChar char="•"/>
            </a:pPr>
            <a:r>
              <a:rPr lang="en-US" sz="1400" b="1" dirty="0"/>
              <a:t>Passive</a:t>
            </a:r>
            <a:r>
              <a:rPr lang="en-US" sz="1400" dirty="0"/>
              <a:t>: more willing to wait for </a:t>
            </a:r>
            <a:r>
              <a:rPr lang="en-US" sz="1400" b="1" dirty="0">
                <a:solidFill>
                  <a:srgbClr val="0070C0"/>
                </a:solidFill>
              </a:rPr>
              <a:t>price improvement</a:t>
            </a:r>
          </a:p>
          <a:p>
            <a:endParaRPr lang="en-US" sz="1800" dirty="0"/>
          </a:p>
          <a:p>
            <a:endParaRPr lang="en-US" sz="1600" dirty="0"/>
          </a:p>
          <a:p>
            <a:endParaRPr lang="en-US" sz="2000" dirty="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7" name="Content Placeholder 1"/>
          <p:cNvSpPr txBox="1">
            <a:spLocks/>
          </p:cNvSpPr>
          <p:nvPr/>
        </p:nvSpPr>
        <p:spPr>
          <a:xfrm>
            <a:off x="622131" y="1988840"/>
            <a:ext cx="5169391"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Off-Exchange </a:t>
            </a:r>
            <a:r>
              <a:rPr lang="en-US" sz="1800" b="1" dirty="0" smtClean="0"/>
              <a:t>Trade</a:t>
            </a:r>
            <a:r>
              <a:rPr lang="en-US" sz="1600" b="1" dirty="0" smtClean="0">
                <a:solidFill>
                  <a:srgbClr val="0070C0"/>
                </a:solidFill>
              </a:rPr>
              <a:t> </a:t>
            </a:r>
            <a:r>
              <a:rPr lang="en-US" sz="1600" dirty="0"/>
              <a:t>such as block crossing or private stock </a:t>
            </a:r>
            <a:r>
              <a:rPr lang="en-US" sz="1600" dirty="0" smtClean="0"/>
              <a:t>placement is </a:t>
            </a:r>
            <a:r>
              <a:rPr lang="en-US" sz="1600" b="1" dirty="0" smtClean="0">
                <a:solidFill>
                  <a:srgbClr val="0070C0"/>
                </a:solidFill>
              </a:rPr>
              <a:t>excluded</a:t>
            </a:r>
            <a:endParaRPr lang="en-US" sz="1600" b="1" dirty="0">
              <a:solidFill>
                <a:srgbClr val="0070C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extLst>
                    <a:ext uri="{9D8B030D-6E8A-4147-A177-3AD203B41FA5}">
                      <a16:colId xmlns:a16="http://schemas.microsoft.com/office/drawing/2014/main" val="20000"/>
                    </a:ext>
                  </a:extLst>
                </a:gridCol>
                <a:gridCol w="7142665">
                  <a:extLst>
                    <a:ext uri="{9D8B030D-6E8A-4147-A177-3AD203B41FA5}">
                      <a16:colId xmlns:a16="http://schemas.microsoft.com/office/drawing/2014/main" val="20001"/>
                    </a:ext>
                  </a:extLst>
                </a:gridCol>
              </a:tblGrid>
              <a:tr h="218437">
                <a:tc>
                  <a:txBody>
                    <a:bodyPr/>
                    <a:lstStyle/>
                    <a:p>
                      <a:pPr algn="l" fontAlgn="b"/>
                      <a:r>
                        <a:rPr lang="en-US" sz="1200" b="1" i="0" u="none" strike="noStrike" dirty="0">
                          <a:effectLst/>
                          <a:latin typeface="Arial"/>
                        </a:rPr>
                        <a:t>Type</a:t>
                      </a:r>
                    </a:p>
                  </a:txBody>
                  <a:tcPr marL="4981" marR="4981" marT="4981" marB="0" anchor="b"/>
                </a:tc>
                <a:tc>
                  <a:txBody>
                    <a:bodyPr/>
                    <a:lstStyle/>
                    <a:p>
                      <a:pPr algn="l" fontAlgn="b"/>
                      <a:r>
                        <a:rPr lang="en-US" sz="1200" b="1" i="0" u="none" strike="noStrike" dirty="0">
                          <a:effectLst/>
                          <a:latin typeface="Arial"/>
                        </a:rPr>
                        <a:t>Description</a:t>
                      </a:r>
                    </a:p>
                  </a:txBody>
                  <a:tcPr marL="4981" marR="4981" marT="4981" marB="0" anchor="b"/>
                </a:tc>
                <a:extLst>
                  <a:ext uri="{0D108BD9-81ED-4DB2-BD59-A6C34878D82A}">
                    <a16:rowId xmlns:a16="http://schemas.microsoft.com/office/drawing/2014/main" val="10000"/>
                  </a:ext>
                </a:extLst>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1"/>
                  </a:ext>
                </a:extLst>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2"/>
                  </a:ext>
                </a:extLst>
              </a:tr>
              <a:tr h="632125">
                <a:tc>
                  <a:txBody>
                    <a:bodyPr/>
                    <a:lstStyle/>
                    <a:p>
                      <a:pPr algn="l" fontAlgn="b"/>
                      <a:r>
                        <a:rPr lang="en-US" sz="1200" b="0" i="0" u="none" strike="noStrike" dirty="0">
                          <a:effectLst/>
                          <a:latin typeface="+mn-lt"/>
                        </a:rPr>
                        <a:t>P</a:t>
                      </a:r>
                    </a:p>
                    <a:p>
                      <a:pPr algn="l" fontAlgn="b"/>
                      <a:endParaRPr lang="en-US" sz="1200" b="0" i="0" u="none" strike="noStrike" dirty="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Pre-open 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3"/>
                  </a:ext>
                </a:extLst>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4"/>
                  </a:ext>
                </a:extLst>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5"/>
                  </a:ext>
                </a:extLst>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6"/>
                  </a:ext>
                </a:extLst>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7"/>
                  </a:ext>
                </a:extLst>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extLst>
                  <a:ext uri="{0D108BD9-81ED-4DB2-BD59-A6C34878D82A}">
                    <a16:rowId xmlns:a16="http://schemas.microsoft.com/office/drawing/2014/main" val="10008"/>
                  </a:ext>
                </a:extLst>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a:t>
            </a:r>
            <a:r>
              <a:rPr lang="en-US" dirty="0" smtClean="0"/>
              <a:t>(Volume Counting)</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5652120" y="1628800"/>
            <a:ext cx="3028950" cy="2215884"/>
            <a:chOff x="5652120" y="1628800"/>
            <a:chExt cx="3028950" cy="2215884"/>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90" r="14306"/>
            <a:stretch/>
          </p:blipFill>
          <p:spPr bwMode="auto">
            <a:xfrm>
              <a:off x="5652120" y="1628800"/>
              <a:ext cx="3028950"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3080395"/>
              <a:ext cx="2569934" cy="646331"/>
            </a:xfrm>
            <a:prstGeom prst="rect">
              <a:avLst/>
            </a:prstGeom>
            <a:noFill/>
          </p:spPr>
          <p:txBody>
            <a:bodyPr wrap="none" rtlCol="0">
              <a:spAutoFit/>
            </a:bodyPr>
            <a:lstStyle/>
            <a:p>
              <a:r>
                <a:rPr lang="en-US" sz="1800" dirty="0">
                  <a:solidFill>
                    <a:schemeClr val="bg1"/>
                  </a:solidFill>
                </a:rPr>
                <a:t>Alibaba's Jack Ma </a:t>
              </a:r>
            </a:p>
            <a:p>
              <a:r>
                <a:rPr lang="en-US" sz="1800" dirty="0">
                  <a:solidFill>
                    <a:schemeClr val="bg1"/>
                  </a:solidFill>
                </a:rPr>
                <a:t>sells $9.6 billion shares</a:t>
              </a:r>
            </a:p>
          </p:txBody>
        </p:sp>
      </p:gr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If the POV </a:t>
            </a:r>
            <a:r>
              <a:rPr lang="en-US" sz="1600" dirty="0" err="1" smtClean="0"/>
              <a:t>Algo</a:t>
            </a:r>
            <a:r>
              <a:rPr lang="en-US" sz="1600" dirty="0" smtClean="0"/>
              <a:t> order has </a:t>
            </a:r>
            <a:r>
              <a:rPr lang="en-US" sz="1600" dirty="0"/>
              <a:t>a </a:t>
            </a:r>
            <a:r>
              <a:rPr lang="en-US" sz="1600" b="1" dirty="0">
                <a:solidFill>
                  <a:srgbClr val="0070C0"/>
                </a:solidFill>
              </a:rPr>
              <a:t>limit price </a:t>
            </a:r>
            <a:r>
              <a:rPr lang="en-US" sz="1600" dirty="0"/>
              <a:t>(a price cap</a:t>
            </a:r>
            <a:r>
              <a:rPr lang="en-US" sz="1600" dirty="0" smtClean="0"/>
              <a:t>)</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a:t>Buy order cannot buy higher than the limit price. Similarly, sell order cannot sell lower than the limit price</a:t>
            </a:r>
          </a:p>
          <a:p>
            <a:pPr>
              <a:buFont typeface="Arial" panose="020B0604020202020204" pitchFamily="34" charset="0"/>
              <a:buChar char="•"/>
            </a:pPr>
            <a:endParaRPr lang="en-US" sz="1600" dirty="0"/>
          </a:p>
          <a:p>
            <a:pPr>
              <a:buFont typeface="Arial" panose="020B0604020202020204" pitchFamily="34" charset="0"/>
              <a:buChar char="•"/>
            </a:pPr>
            <a:r>
              <a:rPr lang="en-US" sz="1600" b="1" dirty="0"/>
              <a:t>Example</a:t>
            </a:r>
            <a:r>
              <a:rPr lang="en-US" sz="1600" dirty="0"/>
              <a:t>: Buy 30% POV @ </a:t>
            </a:r>
            <a:r>
              <a:rPr lang="en-US" sz="1600" b="1" dirty="0">
                <a:solidFill>
                  <a:srgbClr val="0070C0"/>
                </a:solidFill>
              </a:rPr>
              <a:t>limit price = 580</a:t>
            </a:r>
          </a:p>
          <a:p>
            <a:pPr>
              <a:buFont typeface="Arial" panose="020B0604020202020204" pitchFamily="34" charset="0"/>
              <a:buChar char="•"/>
            </a:pPr>
            <a:endParaRPr lang="en-US" sz="1600" dirty="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Algo – POV (Volume Counting)</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extLst>
                    <a:ext uri="{9D8B030D-6E8A-4147-A177-3AD203B41FA5}">
                      <a16:colId xmlns:a16="http://schemas.microsoft.com/office/drawing/2014/main" val="20000"/>
                    </a:ext>
                  </a:extLst>
                </a:gridCol>
                <a:gridCol w="1008955">
                  <a:extLst>
                    <a:ext uri="{9D8B030D-6E8A-4147-A177-3AD203B41FA5}">
                      <a16:colId xmlns:a16="http://schemas.microsoft.com/office/drawing/2014/main" val="20001"/>
                    </a:ext>
                  </a:extLst>
                </a:gridCol>
                <a:gridCol w="692785">
                  <a:extLst>
                    <a:ext uri="{9D8B030D-6E8A-4147-A177-3AD203B41FA5}">
                      <a16:colId xmlns:a16="http://schemas.microsoft.com/office/drawing/2014/main" val="20002"/>
                    </a:ext>
                  </a:extLst>
                </a:gridCol>
                <a:gridCol w="1178203">
                  <a:extLst>
                    <a:ext uri="{9D8B030D-6E8A-4147-A177-3AD203B41FA5}">
                      <a16:colId xmlns:a16="http://schemas.microsoft.com/office/drawing/2014/main" val="20003"/>
                    </a:ext>
                  </a:extLst>
                </a:gridCol>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332890">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70,000</a:t>
                      </a:r>
                    </a:p>
                  </a:txBody>
                  <a:tcPr marL="68580" marR="68580" marT="0" marB="0">
                    <a:solidFill>
                      <a:schemeClr val="accent1"/>
                    </a:solidFill>
                  </a:tcPr>
                </a:tc>
                <a:extLst>
                  <a:ext uri="{0D108BD9-81ED-4DB2-BD59-A6C34878D82A}">
                    <a16:rowId xmlns:a16="http://schemas.microsoft.com/office/drawing/2014/main" val="10001"/>
                  </a:ext>
                </a:extLst>
              </a:tr>
              <a:tr h="284277">
                <a:tc>
                  <a:txBody>
                    <a:bodyPr/>
                    <a:lstStyle/>
                    <a:p>
                      <a:pPr algn="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90,000</a:t>
                      </a:r>
                    </a:p>
                  </a:txBody>
                  <a:tcPr marL="68580" marR="68580" marT="0" marB="0">
                    <a:solidFill>
                      <a:schemeClr val="accent1"/>
                    </a:solidFill>
                  </a:tcPr>
                </a:tc>
                <a:extLst>
                  <a:ext uri="{0D108BD9-81ED-4DB2-BD59-A6C34878D82A}">
                    <a16:rowId xmlns:a16="http://schemas.microsoft.com/office/drawing/2014/main" val="10002"/>
                  </a:ext>
                </a:extLst>
              </a:tr>
              <a:tr h="288032">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579.6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a:effectLst/>
                        </a:rPr>
                        <a:t>580.6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rPr>
              <a:t>10,000@580.2</a:t>
            </a:r>
          </a:p>
          <a:p>
            <a:r>
              <a:rPr lang="en-US" sz="1400" dirty="0">
                <a:solidFill>
                  <a:srgbClr val="000000"/>
                </a:solidFill>
              </a:rPr>
              <a:t>20,000@580.2</a:t>
            </a:r>
          </a:p>
          <a:p>
            <a:r>
              <a:rPr lang="en-US" sz="1400" dirty="0">
                <a:solidFill>
                  <a:srgbClr val="000000"/>
                </a:solidFill>
              </a:rPr>
              <a:t>13,000@580.2</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a:solidFill>
                  <a:srgbClr val="00B050"/>
                </a:solidFill>
              </a:rPr>
              <a:t>Count the execution volume at 580.2?</a:t>
            </a: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smtClean="0"/>
              <a:t>When the order </a:t>
            </a:r>
            <a:r>
              <a:rPr lang="en-US" sz="1600" dirty="0"/>
              <a:t>has a limit price, </a:t>
            </a:r>
            <a:r>
              <a:rPr lang="en-US" sz="1600" b="1" dirty="0">
                <a:solidFill>
                  <a:srgbClr val="0070C0"/>
                </a:solidFill>
              </a:rPr>
              <a:t>only count the ITM (in-the-money) volume </a:t>
            </a:r>
            <a:r>
              <a:rPr lang="en-US" sz="1600" dirty="0"/>
              <a:t>to prevent excessive volume catch-up. Hence volume at 580.2 is </a:t>
            </a:r>
            <a:r>
              <a:rPr lang="en-US" sz="1600" b="1" dirty="0">
                <a:solidFill>
                  <a:srgbClr val="0070C0"/>
                </a:solidFill>
              </a:rPr>
              <a:t>NOT counted</a:t>
            </a: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POV (%Volume Benchmark)</a:t>
            </a:r>
          </a:p>
        </p:txBody>
      </p:sp>
      <p:pic>
        <p:nvPicPr>
          <p:cNvPr id="1028" name="Picture 4"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3573015" cy="3573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83968" y="2204864"/>
            <a:ext cx="4301177" cy="2677656"/>
          </a:xfrm>
          <a:prstGeom prst="rect">
            <a:avLst/>
          </a:prstGeom>
          <a:noFill/>
        </p:spPr>
        <p:txBody>
          <a:bodyPr wrap="none" rtlCol="0">
            <a:spAutoFit/>
          </a:bodyPr>
          <a:lstStyle/>
          <a:p>
            <a:r>
              <a:rPr lang="en-US" altLang="zh-TW" b="1" u="sng" dirty="0" smtClean="0"/>
              <a:t>Conclusion</a:t>
            </a:r>
          </a:p>
          <a:p>
            <a:r>
              <a:rPr lang="en-US" altLang="zh-TW" dirty="0" smtClean="0"/>
              <a:t/>
            </a:r>
            <a:br>
              <a:rPr lang="en-US" altLang="zh-TW" dirty="0" smtClean="0"/>
            </a:br>
            <a:r>
              <a:rPr lang="en-US" altLang="zh-TW" dirty="0" smtClean="0"/>
              <a:t>POV is like </a:t>
            </a:r>
            <a:r>
              <a:rPr lang="en-US" altLang="zh-TW" b="1" dirty="0" smtClean="0">
                <a:solidFill>
                  <a:srgbClr val="0070C0"/>
                </a:solidFill>
              </a:rPr>
              <a:t>Hong </a:t>
            </a:r>
            <a:r>
              <a:rPr lang="en-US" altLang="zh-TW" b="1" dirty="0">
                <a:solidFill>
                  <a:srgbClr val="0070C0"/>
                </a:solidFill>
              </a:rPr>
              <a:t>Kong Spirit</a:t>
            </a:r>
            <a:endParaRPr lang="en-US" altLang="zh-TW" b="1" dirty="0" smtClean="0">
              <a:solidFill>
                <a:srgbClr val="0070C0"/>
              </a:solidFill>
            </a:endParaRPr>
          </a:p>
          <a:p>
            <a:endParaRPr lang="en-US" altLang="zh-TW" dirty="0" smtClean="0"/>
          </a:p>
          <a:p>
            <a:r>
              <a:rPr lang="en-US" altLang="zh-TW" dirty="0" smtClean="0"/>
              <a:t>No need to rush, </a:t>
            </a:r>
          </a:p>
          <a:p>
            <a:r>
              <a:rPr lang="en-US" altLang="zh-TW" dirty="0" smtClean="0"/>
              <a:t>but as quick as possible</a:t>
            </a:r>
          </a:p>
          <a:p>
            <a:r>
              <a:rPr lang="en-US" altLang="zh-TW" dirty="0" smtClean="0"/>
              <a:t>(</a:t>
            </a:r>
            <a:r>
              <a:rPr lang="zh-TW" altLang="en-US" dirty="0" smtClean="0"/>
              <a:t>唔</a:t>
            </a:r>
            <a:r>
              <a:rPr lang="zh-TW" altLang="en-US" dirty="0"/>
              <a:t>洗急</a:t>
            </a:r>
            <a:r>
              <a:rPr lang="en-US" altLang="zh-TW" dirty="0"/>
              <a:t>,</a:t>
            </a:r>
            <a:r>
              <a:rPr lang="zh-TW" altLang="en-US" dirty="0"/>
              <a:t>最緊要</a:t>
            </a:r>
            <a:r>
              <a:rPr lang="zh-TW" altLang="en-US" dirty="0" smtClean="0"/>
              <a:t>快</a:t>
            </a:r>
            <a:r>
              <a:rPr lang="en-US" altLang="zh-TW" dirty="0" smtClean="0"/>
              <a:t>)</a:t>
            </a:r>
            <a:endParaRPr lang="en-US" dirty="0"/>
          </a:p>
        </p:txBody>
      </p:sp>
    </p:spTree>
    <p:extLst>
      <p:ext uri="{BB962C8B-B14F-4D97-AF65-F5344CB8AC3E}">
        <p14:creationId xmlns:p14="http://schemas.microsoft.com/office/powerpoint/2010/main" val="4115733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An opportunistic fund believes the </a:t>
            </a:r>
            <a:r>
              <a:rPr lang="en-US" sz="1800" dirty="0" err="1"/>
              <a:t>DeepSeek</a:t>
            </a:r>
            <a:r>
              <a:rPr lang="en-US" sz="1800" dirty="0"/>
              <a:t> effect has a </a:t>
            </a:r>
            <a:r>
              <a:rPr lang="en-US" sz="1800" b="1" dirty="0">
                <a:solidFill>
                  <a:srgbClr val="0070C0"/>
                </a:solidFill>
              </a:rPr>
              <a:t>short to medium term </a:t>
            </a:r>
            <a:r>
              <a:rPr lang="en-US" sz="1800" dirty="0"/>
              <a:t>(few weeks to months) positive impact to the </a:t>
            </a:r>
            <a:r>
              <a:rPr lang="en-US" sz="1800" dirty="0" smtClean="0"/>
              <a:t>Chinese tech sector stocks.</a:t>
            </a:r>
            <a:endParaRPr lang="en-US" sz="1800" dirty="0"/>
          </a:p>
          <a:p>
            <a:pPr marL="0" indent="0"/>
            <a:endParaRPr lang="en-US" sz="1800" dirty="0"/>
          </a:p>
          <a:p>
            <a:pPr marL="0" indent="0"/>
            <a:r>
              <a:rPr lang="en-US" sz="1800" dirty="0"/>
              <a:t>The fund decides to buy 1M shares of Alibaba into the 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nvPr>
        </p:nvGraphicFramePr>
        <p:xfrm>
          <a:off x="1331640" y="4293096"/>
          <a:ext cx="6096000" cy="182880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solidFill>
                      <a:schemeClr val="accent1">
                        <a:lumMod val="40000"/>
                        <a:lumOff val="60000"/>
                      </a:schemeClr>
                    </a:solidFill>
                  </a:tcPr>
                </a:tc>
                <a:tc>
                  <a:txBody>
                    <a:bodyPr/>
                    <a:lstStyle/>
                    <a:p>
                      <a:r>
                        <a:rPr lang="en-US" sz="1800" b="0" kern="1200" baseline="0" dirty="0">
                          <a:solidFill>
                            <a:schemeClr val="tx1"/>
                          </a:solidFill>
                          <a:latin typeface="Arial"/>
                          <a:ea typeface="+mn-ea"/>
                          <a:cs typeface="Arial"/>
                        </a:rPr>
                        <a:t>Complete the order at or better than the </a:t>
                      </a:r>
                      <a:r>
                        <a:rPr lang="en-US" sz="1800" b="1" kern="1200" baseline="0" dirty="0">
                          <a:solidFill>
                            <a:srgbClr val="0070C0"/>
                          </a:solidFill>
                          <a:latin typeface="Arial"/>
                          <a:ea typeface="+mn-ea"/>
                          <a:cs typeface="Arial"/>
                        </a:rPr>
                        <a:t>decision price </a:t>
                      </a:r>
                      <a:r>
                        <a:rPr lang="en-US" sz="1800" b="1" kern="1200" baseline="0" dirty="0" smtClean="0">
                          <a:solidFill>
                            <a:srgbClr val="0070C0"/>
                          </a:solidFill>
                          <a:latin typeface="Arial"/>
                          <a:ea typeface="+mn-ea"/>
                          <a:cs typeface="Arial"/>
                        </a:rPr>
                        <a:t>(usually is the order </a:t>
                      </a:r>
                      <a:r>
                        <a:rPr lang="en-US" sz="1800" b="1" u="sng" kern="1200" baseline="0" dirty="0" smtClean="0">
                          <a:solidFill>
                            <a:srgbClr val="0070C0"/>
                          </a:solidFill>
                          <a:latin typeface="Arial"/>
                          <a:ea typeface="+mn-ea"/>
                          <a:cs typeface="Arial"/>
                        </a:rPr>
                        <a:t>arrival price</a:t>
                      </a:r>
                      <a:r>
                        <a:rPr lang="en-US" sz="1800" b="1" kern="1200" baseline="0" dirty="0" smtClean="0">
                          <a:solidFill>
                            <a:srgbClr val="0070C0"/>
                          </a:solidFill>
                          <a:latin typeface="Arial"/>
                          <a:ea typeface="+mn-ea"/>
                          <a:cs typeface="Arial"/>
                        </a:rPr>
                        <a:t>) </a:t>
                      </a:r>
                      <a:r>
                        <a:rPr lang="en-US" sz="1800" b="0" kern="1200" baseline="0" dirty="0" smtClean="0">
                          <a:solidFill>
                            <a:schemeClr val="tx1"/>
                          </a:solidFill>
                          <a:latin typeface="Arial"/>
                          <a:ea typeface="+mn-ea"/>
                          <a:cs typeface="Arial"/>
                        </a:rPr>
                        <a:t>which </a:t>
                      </a:r>
                      <a:r>
                        <a:rPr lang="en-US" sz="1800" b="0" kern="1200" baseline="0" dirty="0">
                          <a:solidFill>
                            <a:schemeClr val="tx1"/>
                          </a:solidFill>
                          <a:latin typeface="Arial"/>
                          <a:ea typeface="+mn-ea"/>
                          <a:cs typeface="Arial"/>
                        </a:rPr>
                        <a:t>will help to </a:t>
                      </a:r>
                      <a:r>
                        <a:rPr lang="en-US" sz="1800" b="1" kern="1200" baseline="0" dirty="0">
                          <a:solidFill>
                            <a:srgbClr val="0070C0"/>
                          </a:solidFill>
                          <a:latin typeface="Arial"/>
                          <a:ea typeface="+mn-ea"/>
                          <a:cs typeface="Arial"/>
                        </a:rPr>
                        <a:t>preserve the Alpha </a:t>
                      </a:r>
                      <a:r>
                        <a:rPr lang="en-US" sz="1800" b="0" kern="1200" baseline="0" dirty="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solidFill>
                      <a:schemeClr val="accent1">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Medium</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56146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grpSp>
        <p:nvGrpSpPr>
          <p:cNvPr id="12" name="Group 11"/>
          <p:cNvGrpSpPr/>
          <p:nvPr/>
        </p:nvGrpSpPr>
        <p:grpSpPr>
          <a:xfrm>
            <a:off x="539552" y="1767156"/>
            <a:ext cx="7747308" cy="2019582"/>
            <a:chOff x="539552" y="1767156"/>
            <a:chExt cx="7747308" cy="2019582"/>
          </a:xfrm>
        </p:grpSpPr>
        <p:pic>
          <p:nvPicPr>
            <p:cNvPr id="2" name="Picture 1"/>
            <p:cNvPicPr>
              <a:picLocks noChangeAspect="1"/>
            </p:cNvPicPr>
            <p:nvPr/>
          </p:nvPicPr>
          <p:blipFill>
            <a:blip r:embed="rId2"/>
            <a:stretch>
              <a:fillRect/>
            </a:stretch>
          </p:blipFill>
          <p:spPr>
            <a:xfrm>
              <a:off x="539552" y="1767156"/>
              <a:ext cx="3057952" cy="2019582"/>
            </a:xfrm>
            <a:prstGeom prst="rect">
              <a:avLst/>
            </a:prstGeom>
          </p:spPr>
        </p:pic>
        <p:sp>
          <p:nvSpPr>
            <p:cNvPr id="10" name="TextBox 9"/>
            <p:cNvSpPr txBox="1"/>
            <p:nvPr/>
          </p:nvSpPr>
          <p:spPr>
            <a:xfrm>
              <a:off x="3707904" y="1772816"/>
              <a:ext cx="4578956" cy="1015663"/>
            </a:xfrm>
            <a:prstGeom prst="rect">
              <a:avLst/>
            </a:prstGeom>
            <a:noFill/>
          </p:spPr>
          <p:txBody>
            <a:bodyPr wrap="square" rtlCol="0">
              <a:spAutoFit/>
            </a:bodyPr>
            <a:lstStyle/>
            <a:p>
              <a:r>
                <a:rPr lang="en-US" sz="1800" b="1" dirty="0" smtClean="0"/>
                <a:t>Master </a:t>
              </a:r>
              <a:r>
                <a:rPr lang="en-US" sz="1800" b="1" dirty="0" err="1" smtClean="0"/>
                <a:t>Ip</a:t>
              </a:r>
              <a:r>
                <a:rPr lang="en-US" sz="1800" dirty="0" smtClean="0"/>
                <a:t>: Just execute all the quantity at the order arrival to get the arrival price</a:t>
              </a:r>
            </a:p>
            <a:p>
              <a:endParaRPr lang="en-US" dirty="0"/>
            </a:p>
          </p:txBody>
        </p:sp>
      </p:grpSp>
      <p:grpSp>
        <p:nvGrpSpPr>
          <p:cNvPr id="13" name="Group 12"/>
          <p:cNvGrpSpPr/>
          <p:nvPr/>
        </p:nvGrpSpPr>
        <p:grpSpPr>
          <a:xfrm>
            <a:off x="1123543" y="3902855"/>
            <a:ext cx="7505413" cy="2400635"/>
            <a:chOff x="1123543" y="3902855"/>
            <a:chExt cx="7505413" cy="2400635"/>
          </a:xfrm>
        </p:grpSpPr>
        <p:pic>
          <p:nvPicPr>
            <p:cNvPr id="9" name="Picture 8"/>
            <p:cNvPicPr>
              <a:picLocks noChangeAspect="1"/>
            </p:cNvPicPr>
            <p:nvPr/>
          </p:nvPicPr>
          <p:blipFill>
            <a:blip r:embed="rId3"/>
            <a:stretch>
              <a:fillRect/>
            </a:stretch>
          </p:blipFill>
          <p:spPr>
            <a:xfrm>
              <a:off x="1123543" y="3902855"/>
              <a:ext cx="2915057" cy="2400635"/>
            </a:xfrm>
            <a:prstGeom prst="rect">
              <a:avLst/>
            </a:prstGeom>
          </p:spPr>
        </p:pic>
        <p:sp>
          <p:nvSpPr>
            <p:cNvPr id="11" name="TextBox 10"/>
            <p:cNvSpPr txBox="1"/>
            <p:nvPr/>
          </p:nvSpPr>
          <p:spPr>
            <a:xfrm>
              <a:off x="4211960" y="3933056"/>
              <a:ext cx="4416996" cy="1292662"/>
            </a:xfrm>
            <a:prstGeom prst="rect">
              <a:avLst/>
            </a:prstGeom>
            <a:noFill/>
          </p:spPr>
          <p:txBody>
            <a:bodyPr wrap="square" rtlCol="0">
              <a:spAutoFit/>
            </a:bodyPr>
            <a:lstStyle/>
            <a:p>
              <a:r>
                <a:rPr lang="en-US" sz="1800" b="1" dirty="0"/>
                <a:t>Master Hung</a:t>
              </a:r>
              <a:r>
                <a:rPr lang="en-US" sz="1800" dirty="0"/>
                <a:t>: Not too </a:t>
              </a:r>
              <a:r>
                <a:rPr lang="en-US" sz="1800" dirty="0" smtClean="0"/>
                <a:t>easy. You will push up the stock price (</a:t>
              </a:r>
              <a:r>
                <a:rPr lang="en-US" sz="1800" b="1" dirty="0" smtClean="0">
                  <a:solidFill>
                    <a:srgbClr val="0070C0"/>
                  </a:solidFill>
                </a:rPr>
                <a:t>away from the arrival price</a:t>
              </a:r>
              <a:r>
                <a:rPr lang="en-US" sz="1800" dirty="0" smtClean="0"/>
                <a:t>) and cause large </a:t>
              </a:r>
              <a:r>
                <a:rPr lang="en-US" sz="1800" b="1" dirty="0" smtClean="0">
                  <a:solidFill>
                    <a:srgbClr val="0070C0"/>
                  </a:solidFill>
                </a:rPr>
                <a:t>market impact</a:t>
              </a:r>
              <a:endParaRPr lang="en-US" sz="1800" b="1" dirty="0">
                <a:solidFill>
                  <a:srgbClr val="0070C0"/>
                </a:solidFill>
              </a:endParaRPr>
            </a:p>
            <a:p>
              <a:endParaRPr lang="en-US" dirty="0"/>
            </a:p>
          </p:txBody>
        </p:sp>
      </p:grpSp>
      <p:sp>
        <p:nvSpPr>
          <p:cNvPr id="4" name="TextBox 3"/>
          <p:cNvSpPr txBox="1"/>
          <p:nvPr/>
        </p:nvSpPr>
        <p:spPr>
          <a:xfrm>
            <a:off x="4225384" y="5199877"/>
            <a:ext cx="4382600" cy="1200329"/>
          </a:xfrm>
          <a:prstGeom prst="rect">
            <a:avLst/>
          </a:prstGeom>
          <a:noFill/>
        </p:spPr>
        <p:txBody>
          <a:bodyPr wrap="square" rtlCol="0">
            <a:spAutoFit/>
          </a:bodyPr>
          <a:lstStyle/>
          <a:p>
            <a:r>
              <a:rPr lang="en-US" sz="1800" b="1" dirty="0"/>
              <a:t>Master Hung </a:t>
            </a:r>
            <a:r>
              <a:rPr lang="en-US" sz="1800" dirty="0" smtClean="0"/>
              <a:t>: Execute it too slowly, the price may also run away (</a:t>
            </a:r>
            <a:r>
              <a:rPr lang="en-US" sz="1800" b="1" dirty="0" smtClean="0">
                <a:solidFill>
                  <a:srgbClr val="0070C0"/>
                </a:solidFill>
              </a:rPr>
              <a:t>opportunity cost </a:t>
            </a:r>
            <a:r>
              <a:rPr lang="en-US" sz="1800" dirty="0" smtClean="0"/>
              <a:t>and </a:t>
            </a:r>
            <a:r>
              <a:rPr lang="en-US" sz="1800" b="1" dirty="0">
                <a:solidFill>
                  <a:srgbClr val="0070C0"/>
                </a:solidFill>
              </a:rPr>
              <a:t>timing risk</a:t>
            </a:r>
            <a:r>
              <a:rPr lang="en-US" sz="1800" dirty="0" smtClean="0"/>
              <a:t>)</a:t>
            </a:r>
            <a:endParaRPr lang="en-US" sz="1800" dirty="0"/>
          </a:p>
          <a:p>
            <a:endParaRPr lang="en-US" sz="1800" dirty="0"/>
          </a:p>
        </p:txBody>
      </p:sp>
      <p:sp>
        <p:nvSpPr>
          <p:cNvPr id="14" name="TextBox 13"/>
          <p:cNvSpPr txBox="1"/>
          <p:nvPr/>
        </p:nvSpPr>
        <p:spPr>
          <a:xfrm>
            <a:off x="3707904" y="2636912"/>
            <a:ext cx="4382600" cy="923330"/>
          </a:xfrm>
          <a:prstGeom prst="rect">
            <a:avLst/>
          </a:prstGeom>
          <a:noFill/>
        </p:spPr>
        <p:txBody>
          <a:bodyPr wrap="square" rtlCol="0">
            <a:spAutoFit/>
          </a:bodyPr>
          <a:lstStyle/>
          <a:p>
            <a:r>
              <a:rPr lang="en-US" sz="1800" b="1" dirty="0"/>
              <a:t>Master </a:t>
            </a:r>
            <a:r>
              <a:rPr lang="en-US" sz="1800" b="1" dirty="0" err="1"/>
              <a:t>Ip</a:t>
            </a:r>
            <a:r>
              <a:rPr lang="en-US" sz="1800" dirty="0"/>
              <a:t>: </a:t>
            </a:r>
            <a:r>
              <a:rPr lang="en-US" sz="1800" dirty="0" smtClean="0"/>
              <a:t>Execute it slowly to reduce the market impact</a:t>
            </a:r>
            <a:endParaRPr lang="en-US" sz="1800" dirty="0"/>
          </a:p>
          <a:p>
            <a:endParaRPr lang="en-US" sz="1800" dirty="0"/>
          </a:p>
        </p:txBody>
      </p:sp>
    </p:spTree>
    <p:extLst>
      <p:ext uri="{BB962C8B-B14F-4D97-AF65-F5344CB8AC3E}">
        <p14:creationId xmlns:p14="http://schemas.microsoft.com/office/powerpoint/2010/main" val="316481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a:t>Implementation Shortfall (IS)</a:t>
            </a:r>
            <a:r>
              <a:rPr lang="en-US" sz="1600" dirty="0"/>
              <a:t>: the difference between the </a:t>
            </a:r>
            <a:r>
              <a:rPr lang="en-US" sz="1600" b="1" dirty="0">
                <a:solidFill>
                  <a:srgbClr val="0070C0"/>
                </a:solidFill>
              </a:rPr>
              <a:t>decision price </a:t>
            </a:r>
            <a:r>
              <a:rPr lang="en-US" sz="1600" dirty="0"/>
              <a:t>(usually </a:t>
            </a:r>
            <a:r>
              <a:rPr lang="en-US" sz="1600" b="1" dirty="0">
                <a:solidFill>
                  <a:srgbClr val="0070C0"/>
                </a:solidFill>
              </a:rPr>
              <a:t>arrival mid-price </a:t>
            </a:r>
            <a:r>
              <a:rPr lang="en-US" sz="1600" dirty="0"/>
              <a:t>and the </a:t>
            </a:r>
            <a:r>
              <a:rPr lang="en-US" sz="1600" b="1" dirty="0">
                <a:solidFill>
                  <a:srgbClr val="0070C0"/>
                </a:solidFill>
              </a:rPr>
              <a:t>final execution price </a:t>
            </a:r>
            <a:r>
              <a:rPr lang="en-US" sz="1600" dirty="0"/>
              <a:t>for a trade (aka the </a:t>
            </a:r>
            <a:r>
              <a:rPr lang="en-US" sz="1600" b="1" dirty="0">
                <a:solidFill>
                  <a:srgbClr val="0070C0"/>
                </a:solidFill>
              </a:rPr>
              <a:t>slippage</a:t>
            </a:r>
            <a:r>
              <a:rPr lang="en-US" sz="1600" dirty="0"/>
              <a:t>).</a:t>
            </a:r>
          </a:p>
          <a:p>
            <a:endParaRPr lang="en-US" sz="1600" dirty="0"/>
          </a:p>
          <a:p>
            <a:r>
              <a:rPr lang="en-US" sz="1600" b="1" u="sng" dirty="0"/>
              <a:t>Scheduling</a:t>
            </a:r>
          </a:p>
          <a:p>
            <a:r>
              <a:rPr lang="en-US" sz="1600" dirty="0"/>
              <a:t>	The Algo generally balance the pace of executing too fast (</a:t>
            </a:r>
            <a:r>
              <a:rPr lang="en-US" sz="1600" b="1" dirty="0">
                <a:solidFill>
                  <a:srgbClr val="0070C0"/>
                </a:solidFill>
              </a:rPr>
              <a:t>market impact cost</a:t>
            </a:r>
            <a:r>
              <a:rPr lang="en-US" sz="1600" dirty="0"/>
              <a:t>) vs too slow (</a:t>
            </a:r>
            <a:r>
              <a:rPr lang="en-US" sz="1600" b="1" dirty="0">
                <a:solidFill>
                  <a:srgbClr val="0070C0"/>
                </a:solidFill>
              </a:rPr>
              <a:t>opportunity cost </a:t>
            </a:r>
            <a:r>
              <a:rPr lang="en-US" sz="1600" dirty="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288032">
                <a:tc>
                  <a:txBody>
                    <a:bodyPr/>
                    <a:lstStyle/>
                    <a:p>
                      <a:pPr algn="r"/>
                      <a:r>
                        <a:rPr lang="en-US" sz="1400" dirty="0"/>
                        <a:t>Buy Price</a:t>
                      </a:r>
                    </a:p>
                  </a:txBody>
                  <a:tcPr/>
                </a:tc>
                <a:tc>
                  <a:txBody>
                    <a:bodyPr/>
                    <a:lstStyle/>
                    <a:p>
                      <a:r>
                        <a:rPr lang="en-US" sz="1400" dirty="0"/>
                        <a:t>POV%</a:t>
                      </a:r>
                    </a:p>
                  </a:txBody>
                  <a:tcPr/>
                </a:tc>
                <a:extLst>
                  <a:ext uri="{0D108BD9-81ED-4DB2-BD59-A6C34878D82A}">
                    <a16:rowId xmlns:a16="http://schemas.microsoft.com/office/drawing/2014/main" val="10000"/>
                  </a:ext>
                </a:extLst>
              </a:tr>
              <a:tr h="240784">
                <a:tc>
                  <a:txBody>
                    <a:bodyPr/>
                    <a:lstStyle/>
                    <a:p>
                      <a:pPr algn="r"/>
                      <a:r>
                        <a:rPr lang="en-US" sz="1400" dirty="0"/>
                        <a:t>5.6</a:t>
                      </a:r>
                    </a:p>
                  </a:txBody>
                  <a:tcPr/>
                </a:tc>
                <a:tc>
                  <a:txBody>
                    <a:bodyPr/>
                    <a:lstStyle/>
                    <a:p>
                      <a:r>
                        <a:rPr lang="en-US" sz="1400" dirty="0"/>
                        <a:t>10</a:t>
                      </a:r>
                    </a:p>
                  </a:txBody>
                  <a:tcPr/>
                </a:tc>
                <a:extLst>
                  <a:ext uri="{0D108BD9-81ED-4DB2-BD59-A6C34878D82A}">
                    <a16:rowId xmlns:a16="http://schemas.microsoft.com/office/drawing/2014/main" val="10001"/>
                  </a:ext>
                </a:extLst>
              </a:tr>
              <a:tr h="265544">
                <a:tc>
                  <a:txBody>
                    <a:bodyPr/>
                    <a:lstStyle/>
                    <a:p>
                      <a:pPr algn="r"/>
                      <a:r>
                        <a:rPr lang="en-US" sz="1400" dirty="0"/>
                        <a:t>5.5</a:t>
                      </a:r>
                    </a:p>
                  </a:txBody>
                  <a:tcPr/>
                </a:tc>
                <a:tc>
                  <a:txBody>
                    <a:bodyPr/>
                    <a:lstStyle/>
                    <a:p>
                      <a:r>
                        <a:rPr lang="en-US" sz="1400" dirty="0"/>
                        <a:t>15</a:t>
                      </a:r>
                    </a:p>
                  </a:txBody>
                  <a:tcPr/>
                </a:tc>
                <a:extLst>
                  <a:ext uri="{0D108BD9-81ED-4DB2-BD59-A6C34878D82A}">
                    <a16:rowId xmlns:a16="http://schemas.microsoft.com/office/drawing/2014/main" val="10002"/>
                  </a:ext>
                </a:extLst>
              </a:tr>
              <a:tr h="290304">
                <a:tc>
                  <a:txBody>
                    <a:bodyPr/>
                    <a:lstStyle/>
                    <a:p>
                      <a:pPr algn="r"/>
                      <a:r>
                        <a:rPr lang="en-US" sz="1400" dirty="0"/>
                        <a:t>Arrival </a:t>
                      </a:r>
                      <a:r>
                        <a:rPr lang="en-US" sz="1400" dirty="0" err="1"/>
                        <a:t>Px</a:t>
                      </a:r>
                      <a:r>
                        <a:rPr lang="en-US" sz="1400" dirty="0"/>
                        <a:t> </a:t>
                      </a:r>
                      <a:r>
                        <a:rPr lang="en-US" sz="1400" dirty="0">
                          <a:sym typeface="Wingdings" panose="05000000000000000000" pitchFamily="2" charset="2"/>
                        </a:rPr>
                        <a:t> </a:t>
                      </a:r>
                      <a:r>
                        <a:rPr lang="en-US" sz="1400" dirty="0"/>
                        <a:t>5.4</a:t>
                      </a:r>
                    </a:p>
                  </a:txBody>
                  <a:tcPr/>
                </a:tc>
                <a:tc>
                  <a:txBody>
                    <a:bodyPr/>
                    <a:lstStyle/>
                    <a:p>
                      <a:r>
                        <a:rPr lang="en-US" sz="1400" dirty="0"/>
                        <a:t>20</a:t>
                      </a:r>
                    </a:p>
                  </a:txBody>
                  <a:tcPr/>
                </a:tc>
                <a:extLst>
                  <a:ext uri="{0D108BD9-81ED-4DB2-BD59-A6C34878D82A}">
                    <a16:rowId xmlns:a16="http://schemas.microsoft.com/office/drawing/2014/main" val="10003"/>
                  </a:ext>
                </a:extLst>
              </a:tr>
              <a:tr h="243056">
                <a:tc>
                  <a:txBody>
                    <a:bodyPr/>
                    <a:lstStyle/>
                    <a:p>
                      <a:pPr algn="r"/>
                      <a:r>
                        <a:rPr lang="en-US" sz="1400" dirty="0"/>
                        <a:t>5.3</a:t>
                      </a:r>
                    </a:p>
                  </a:txBody>
                  <a:tcPr/>
                </a:tc>
                <a:tc>
                  <a:txBody>
                    <a:bodyPr/>
                    <a:lstStyle/>
                    <a:p>
                      <a:r>
                        <a:rPr lang="en-US" sz="1400" dirty="0"/>
                        <a:t>25</a:t>
                      </a:r>
                    </a:p>
                  </a:txBody>
                  <a:tcPr/>
                </a:tc>
                <a:extLst>
                  <a:ext uri="{0D108BD9-81ED-4DB2-BD59-A6C34878D82A}">
                    <a16:rowId xmlns:a16="http://schemas.microsoft.com/office/drawing/2014/main" val="10004"/>
                  </a:ext>
                </a:extLst>
              </a:tr>
              <a:tr h="267816">
                <a:tc>
                  <a:txBody>
                    <a:bodyPr/>
                    <a:lstStyle/>
                    <a:p>
                      <a:pPr algn="r"/>
                      <a:r>
                        <a:rPr lang="en-US" sz="1400" dirty="0"/>
                        <a:t>5.2</a:t>
                      </a:r>
                    </a:p>
                  </a:txBody>
                  <a:tcPr/>
                </a:tc>
                <a:tc>
                  <a:txBody>
                    <a:bodyPr/>
                    <a:lstStyle/>
                    <a:p>
                      <a:r>
                        <a:rPr lang="en-US" sz="1400" dirty="0"/>
                        <a:t>30</a:t>
                      </a:r>
                    </a:p>
                  </a:txBody>
                  <a:tcPr/>
                </a:tc>
                <a:extLst>
                  <a:ext uri="{0D108BD9-81ED-4DB2-BD59-A6C34878D82A}">
                    <a16:rowId xmlns:a16="http://schemas.microsoft.com/office/drawing/2014/main" val="10005"/>
                  </a:ext>
                </a:extLst>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a:t>This 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a:t>Price becomes more </a:t>
            </a:r>
            <a:r>
              <a:rPr lang="en-US" sz="1600" b="1" dirty="0">
                <a:solidFill>
                  <a:srgbClr val="0070C0"/>
                </a:solidFill>
              </a:rPr>
              <a:t>favorable</a:t>
            </a: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a:solidFill>
                  <a:srgbClr val="0070C0"/>
                </a:solidFill>
              </a:rPr>
              <a:t>Faster</a:t>
            </a:r>
            <a:r>
              <a:rPr lang="en-US" sz="1600" dirty="0">
                <a:solidFill>
                  <a:srgbClr val="0070C0"/>
                </a:solidFill>
              </a:rPr>
              <a:t> </a:t>
            </a:r>
            <a:r>
              <a:rPr lang="en-US" sz="1600" dirty="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t>Volatility (Price): </a:t>
            </a:r>
            <a:r>
              <a:rPr lang="en-US" sz="1600" dirty="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can be quickly bought or sold in the market. Stocks have </a:t>
            </a:r>
            <a:r>
              <a:rPr lang="en-US" sz="1600" b="1" dirty="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account:</a:t>
            </a:r>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Implementation 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a:p>
          <a:p>
            <a:pPr lvl="1">
              <a:buFont typeface="Arial" panose="020B0604020202020204" pitchFamily="34" charset="0"/>
              <a:buChar char="•"/>
            </a:pPr>
            <a:r>
              <a:rPr lang="en-US" sz="1800" b="1" dirty="0">
                <a:solidFill>
                  <a:srgbClr val="0070C0"/>
                </a:solidFill>
              </a:rPr>
              <a:t>Historical Volume : </a:t>
            </a:r>
            <a:r>
              <a:rPr lang="en-US" sz="1800" dirty="0">
                <a:solidFill>
                  <a:srgbClr val="00072E"/>
                </a:solidFill>
              </a:rPr>
              <a:t>More Volume -&gt;</a:t>
            </a:r>
          </a:p>
          <a:p>
            <a:pPr marL="457200" lvl="1" indent="0">
              <a:buNone/>
            </a:pPr>
            <a:r>
              <a:rPr lang="en-US" sz="1800" dirty="0">
                <a:solidFill>
                  <a:srgbClr val="00072E"/>
                </a:solidFill>
              </a:rPr>
              <a:t/>
            </a:r>
            <a:br>
              <a:rPr lang="en-US" sz="1800" dirty="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 :</a:t>
            </a:r>
            <a:r>
              <a:rPr lang="en-US" sz="1800" b="1" dirty="0"/>
              <a:t> </a:t>
            </a:r>
            <a:r>
              <a:rPr lang="en-US" sz="1800" dirty="0"/>
              <a:t>High Liquidity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Volatility : </a:t>
            </a:r>
            <a:r>
              <a:rPr lang="en-US" sz="1800" dirty="0"/>
              <a:t>High Volatility -&gt;</a:t>
            </a:r>
          </a:p>
          <a:p>
            <a:pPr marL="457200" lvl="1" indent="0">
              <a:buNone/>
            </a:pPr>
            <a:r>
              <a:rPr lang="en-US" sz="1800" dirty="0"/>
              <a:t/>
            </a:r>
            <a:br>
              <a:rPr lang="en-US" sz="1800" dirty="0"/>
            </a:br>
            <a:endParaRPr lang="en-US" sz="1800" dirty="0"/>
          </a:p>
          <a:p>
            <a:pPr lvl="1">
              <a:buFont typeface="Arial" panose="020B0604020202020204" pitchFamily="34" charset="0"/>
              <a:buChar char="•"/>
            </a:pPr>
            <a:r>
              <a:rPr lang="en-US" sz="1800" b="1" dirty="0">
                <a:solidFill>
                  <a:srgbClr val="0070C0"/>
                </a:solidFill>
              </a:rPr>
              <a:t>Spread</a:t>
            </a:r>
            <a:r>
              <a:rPr lang="en-US" sz="1800" dirty="0"/>
              <a:t>: Wide Spread -&gt; </a:t>
            </a:r>
          </a:p>
          <a:p>
            <a:endParaRPr lang="en-US" sz="1600" dirty="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Practice – Biz	</a:t>
            </a:r>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a:t>Main Drivers</a:t>
            </a:r>
            <a:r>
              <a:rPr lang="en-US" sz="1800" dirty="0"/>
              <a:t> </a:t>
            </a:r>
          </a:p>
          <a:p>
            <a:pPr marL="857250" lvl="1" indent="-457200">
              <a:buFont typeface="Arial" panose="020B0604020202020204" pitchFamily="34" charset="0"/>
              <a:buChar char="•"/>
            </a:pPr>
            <a:r>
              <a:rPr lang="en-US" sz="1600" dirty="0"/>
              <a:t>Lower cost, less man power, speed and reduce error (in most circumstances)</a:t>
            </a:r>
          </a:p>
          <a:p>
            <a:pPr marL="857250" lvl="1" indent="-457200">
              <a:buFont typeface="Arial" panose="020B0604020202020204" pitchFamily="34" charset="0"/>
              <a:buChar char="•"/>
            </a:pPr>
            <a:r>
              <a:rPr lang="en-US" sz="1600" dirty="0"/>
              <a:t>8 Dealers for HK market -&gt; 2 Dealer for APAC market</a:t>
            </a:r>
          </a:p>
          <a:p>
            <a:pPr marL="857250" lvl="1" indent="-457200">
              <a:buFont typeface="Arial" panose="020B0604020202020204" pitchFamily="34" charset="0"/>
              <a:buChar char="•"/>
            </a:pPr>
            <a:r>
              <a:rPr lang="en-US" sz="1600" dirty="0"/>
              <a:t>Traders becomes </a:t>
            </a:r>
            <a:r>
              <a:rPr lang="en-US" sz="1600" dirty="0">
                <a:solidFill>
                  <a:srgbClr val="0070C0"/>
                </a:solidFill>
              </a:rPr>
              <a:t>Sales Trading </a:t>
            </a:r>
            <a:r>
              <a:rPr lang="en-US" sz="1600" dirty="0"/>
              <a:t>and Execution </a:t>
            </a:r>
            <a:r>
              <a:rPr lang="en-US" sz="1600" dirty="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a:t>Example</a:t>
            </a:r>
          </a:p>
          <a:p>
            <a:pPr marL="0" indent="0"/>
            <a:r>
              <a:rPr lang="en-US" sz="1800" dirty="0"/>
              <a:t>As more companies adopt </a:t>
            </a:r>
            <a:r>
              <a:rPr lang="en-US" sz="1800" dirty="0" smtClean="0"/>
              <a:t>AI, </a:t>
            </a:r>
            <a:r>
              <a:rPr lang="en-US" sz="1800" dirty="0"/>
              <a:t>an </a:t>
            </a:r>
            <a:r>
              <a:rPr lang="en-US" sz="1800" b="1" dirty="0">
                <a:solidFill>
                  <a:srgbClr val="0070C0"/>
                </a:solidFill>
              </a:rPr>
              <a:t>long-term fund </a:t>
            </a:r>
            <a:r>
              <a:rPr lang="en-US" sz="1800" dirty="0"/>
              <a:t>believes the </a:t>
            </a:r>
            <a:r>
              <a:rPr lang="en-US" sz="1800" dirty="0" err="1"/>
              <a:t>Tencent</a:t>
            </a:r>
            <a:r>
              <a:rPr lang="en-US" sz="1800" dirty="0" smtClean="0"/>
              <a:t> stock </a:t>
            </a:r>
            <a:r>
              <a:rPr lang="en-US" sz="1800" dirty="0"/>
              <a:t>will have better return in the next 5 to 10 </a:t>
            </a:r>
            <a:r>
              <a:rPr lang="en-US" sz="1800" dirty="0" smtClean="0"/>
              <a:t>years. The long-term fund </a:t>
            </a:r>
            <a:r>
              <a:rPr lang="en-US" sz="1800" dirty="0"/>
              <a:t>decides to buy 1M shares of </a:t>
            </a:r>
            <a:r>
              <a:rPr lang="en-US" sz="1800" dirty="0" err="1" smtClean="0"/>
              <a:t>Tencent</a:t>
            </a:r>
            <a:r>
              <a:rPr lang="en-US" sz="1800" dirty="0" smtClean="0"/>
              <a:t> </a:t>
            </a:r>
            <a:r>
              <a:rPr lang="en-US" sz="1800" b="1" dirty="0">
                <a:solidFill>
                  <a:srgbClr val="0070C0"/>
                </a:solidFill>
              </a:rPr>
              <a:t>within today</a:t>
            </a:r>
            <a:r>
              <a:rPr lang="en-US" sz="1800" dirty="0" smtClean="0"/>
              <a:t> </a:t>
            </a:r>
            <a:r>
              <a:rPr lang="en-US" sz="1800" dirty="0"/>
              <a:t>into the portfolio </a:t>
            </a:r>
            <a:r>
              <a:rPr lang="en-US" sz="1800" dirty="0" smtClean="0"/>
              <a:t>for a long term investment. </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nvPr>
        </p:nvGraphicFramePr>
        <p:xfrm>
          <a:off x="1331640" y="3573016"/>
          <a:ext cx="6096000" cy="1280160"/>
        </p:xfrm>
        <a:graphic>
          <a:graphicData uri="http://schemas.openxmlformats.org/drawingml/2006/table">
            <a:tbl>
              <a:tblPr firstRow="1" bandRow="1">
                <a:tableStyleId>{327F97BB-C833-4FB7-BDE5-3F7075034690}</a:tableStyleId>
              </a:tblPr>
              <a:tblGrid>
                <a:gridCol w="1656184">
                  <a:extLst>
                    <a:ext uri="{9D8B030D-6E8A-4147-A177-3AD203B41FA5}">
                      <a16:colId xmlns:a16="http://schemas.microsoft.com/office/drawing/2014/main" val="20000"/>
                    </a:ext>
                  </a:extLst>
                </a:gridCol>
                <a:gridCol w="4439816">
                  <a:extLst>
                    <a:ext uri="{9D8B030D-6E8A-4147-A177-3AD203B41FA5}">
                      <a16:colId xmlns:a16="http://schemas.microsoft.com/office/drawing/2014/main" val="20001"/>
                    </a:ext>
                  </a:extLst>
                </a:gridCol>
              </a:tblGrid>
              <a:tr h="370840">
                <a:tc>
                  <a:txBody>
                    <a:bodyPr/>
                    <a:lstStyle/>
                    <a:p>
                      <a:pPr marL="0" algn="l" defTabSz="457200" rtl="0" eaLnBrk="1" latinLnBrk="0" hangingPunct="1"/>
                      <a:r>
                        <a:rPr lang="en-US" sz="1800" b="1" kern="1200" dirty="0">
                          <a:solidFill>
                            <a:schemeClr val="tx1"/>
                          </a:solidFill>
                          <a:latin typeface="Arial"/>
                          <a:ea typeface="+mn-ea"/>
                          <a:cs typeface="Arial"/>
                        </a:rPr>
                        <a:t>Objective</a:t>
                      </a:r>
                    </a:p>
                  </a:txBody>
                  <a:tcPr>
                    <a:solidFill>
                      <a:schemeClr val="accent1">
                        <a:lumMod val="40000"/>
                        <a:lumOff val="60000"/>
                      </a:schemeClr>
                    </a:solidFill>
                  </a:tcPr>
                </a:tc>
                <a:tc>
                  <a:txBody>
                    <a:bodyPr/>
                    <a:lstStyle/>
                    <a:p>
                      <a:r>
                        <a:rPr lang="en-US" sz="1800" b="0" kern="1200" baseline="0" dirty="0">
                          <a:solidFill>
                            <a:schemeClr val="tx1"/>
                          </a:solidFill>
                          <a:latin typeface="Arial"/>
                          <a:ea typeface="+mn-ea"/>
                          <a:cs typeface="Arial"/>
                        </a:rPr>
                        <a:t>Complete the (large) order gradually with </a:t>
                      </a:r>
                      <a:r>
                        <a:rPr lang="en-US" sz="1800" b="1" kern="1200" baseline="0" dirty="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800" b="1" kern="1200" dirty="0">
                          <a:solidFill>
                            <a:schemeClr val="tx1"/>
                          </a:solidFill>
                          <a:latin typeface="Arial"/>
                          <a:ea typeface="+mn-ea"/>
                          <a:cs typeface="Arial"/>
                        </a:rPr>
                        <a:t>Urgency</a:t>
                      </a:r>
                    </a:p>
                  </a:txBody>
                  <a:tcPr>
                    <a:solidFill>
                      <a:schemeClr val="accent1">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70C0"/>
                          </a:solidFill>
                          <a:latin typeface="Arial"/>
                          <a:ea typeface="+mn-ea"/>
                          <a:cs typeface="Arial"/>
                        </a:rPr>
                        <a:t>Low</a:t>
                      </a:r>
                      <a:r>
                        <a:rPr lang="en-US" sz="1800" kern="1200" baseline="0" dirty="0">
                          <a:solidFill>
                            <a:srgbClr val="0070C0"/>
                          </a:solidFill>
                          <a:latin typeface="Arial"/>
                          <a:ea typeface="+mn-ea"/>
                          <a:cs typeface="Arial"/>
                        </a:rPr>
                        <a:t> </a:t>
                      </a:r>
                      <a:r>
                        <a:rPr lang="en-US" sz="1800" kern="1200" baseline="0" dirty="0">
                          <a:solidFill>
                            <a:schemeClr val="tx1"/>
                          </a:solidFill>
                          <a:latin typeface="Arial"/>
                          <a:ea typeface="+mn-ea"/>
                          <a:cs typeface="Arial"/>
                        </a:rPr>
                        <a:t>- </a:t>
                      </a:r>
                      <a:r>
                        <a:rPr lang="en-US" sz="1800" b="0" kern="1200" baseline="0" dirty="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solidFill>
                      <a:schemeClr val="accent1">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82628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VWAP (Volume Weighted Average Price) is a </a:t>
            </a:r>
            <a:r>
              <a:rPr lang="en-US" sz="1600" b="1" dirty="0">
                <a:solidFill>
                  <a:srgbClr val="0070C0"/>
                </a:solidFill>
              </a:rPr>
              <a:t>benchmark Algo</a:t>
            </a:r>
            <a:r>
              <a:rPr lang="en-US" sz="1600" dirty="0"/>
              <a:t> which try to </a:t>
            </a:r>
            <a:r>
              <a:rPr lang="en-US" sz="1600" b="1" dirty="0">
                <a:solidFill>
                  <a:srgbClr val="0070C0"/>
                </a:solidFill>
              </a:rPr>
              <a:t>track or beat </a:t>
            </a:r>
            <a:r>
              <a:rPr lang="en-US" sz="1600" dirty="0"/>
              <a:t>the </a:t>
            </a:r>
            <a:r>
              <a:rPr lang="en-US" sz="1600" b="1" dirty="0">
                <a:solidFill>
                  <a:srgbClr val="0070C0"/>
                </a:solidFill>
              </a:rPr>
              <a:t>volume adjusted average market price </a:t>
            </a:r>
            <a:r>
              <a:rPr lang="en-US" sz="1600" dirty="0"/>
              <a:t>over the order </a:t>
            </a:r>
            <a:r>
              <a:rPr lang="en-US" sz="1600" b="1" dirty="0">
                <a:solidFill>
                  <a:srgbClr val="0070C0"/>
                </a:solidFill>
              </a:rPr>
              <a:t>trading duration</a:t>
            </a:r>
            <a:r>
              <a:rPr lang="en-US" sz="1600" dirty="0"/>
              <a:t>. </a:t>
            </a:r>
            <a:br>
              <a:rPr lang="en-US" sz="1600" dirty="0"/>
            </a:br>
            <a:endParaRPr lang="en-US" sz="1600" dirty="0"/>
          </a:p>
          <a:p>
            <a:r>
              <a:rPr lang="en-US" sz="1600" dirty="0"/>
              <a:t>	Trade 1:  10,000 shares @ $70</a:t>
            </a:r>
          </a:p>
          <a:p>
            <a:r>
              <a:rPr lang="en-US" sz="1600" dirty="0"/>
              <a:t>	Trade 2:  20,000 shares @ $72</a:t>
            </a:r>
          </a:p>
          <a:p>
            <a:r>
              <a:rPr lang="en-US" sz="1600" dirty="0"/>
              <a:t>	VWAP = (10,000 * 70 + 20,000 * 72) / (10,000 + 20,000) = 71.33</a:t>
            </a:r>
          </a:p>
          <a:p>
            <a:endParaRPr lang="en-US" sz="1600" dirty="0"/>
          </a:p>
          <a:p>
            <a:r>
              <a:rPr lang="en-US" sz="1600" b="1" dirty="0"/>
              <a:t>Trading Objective: </a:t>
            </a:r>
            <a:r>
              <a:rPr lang="en-US" sz="1600" dirty="0"/>
              <a:t>trade 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a:t>
            </a:r>
            <a:r>
              <a:rPr lang="en-US" sz="1600" b="1" dirty="0" smtClean="0">
                <a:solidFill>
                  <a:srgbClr val="0070C0"/>
                </a:solidFill>
              </a:rPr>
              <a:t>direction during the trading horizon</a:t>
            </a:r>
            <a:r>
              <a:rPr lang="en-US" sz="1600" dirty="0" smtClean="0"/>
              <a:t>. </a:t>
            </a:r>
            <a:endParaRPr lang="en-US" sz="1600" dirty="0"/>
          </a:p>
          <a:p>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such as POV, that completes the order as quick as possible rather than worked by VWAP Algo gradually over the day (as the view is that the price is going to go up and buy earlier will give a better price).</a:t>
            </a:r>
          </a:p>
          <a:p>
            <a:endParaRPr lang="en-US" sz="1600" dirty="0"/>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r>
              <a:rPr lang="en-US" sz="1600" dirty="0"/>
              <a:t>To benchmark the weighted </a:t>
            </a:r>
            <a:r>
              <a:rPr lang="en-US" sz="1600" dirty="0" smtClean="0"/>
              <a:t>average price (VWAP), </a:t>
            </a:r>
            <a:r>
              <a:rPr lang="en-US" sz="1600" b="1" u="sng" dirty="0">
                <a:solidFill>
                  <a:srgbClr val="0070C0"/>
                </a:solidFill>
              </a:rPr>
              <a:t>how hard is it</a:t>
            </a:r>
            <a:r>
              <a:rPr lang="en-US" sz="1600" dirty="0"/>
              <a:t>? </a:t>
            </a:r>
          </a:p>
          <a:p>
            <a:endParaRPr lang="en-US" sz="1600" dirty="0"/>
          </a:p>
          <a:p>
            <a:endParaRPr lang="en-US" sz="1600" dirty="0"/>
          </a:p>
          <a:p>
            <a:endParaRPr lang="en-US" sz="1600" dirty="0"/>
          </a:p>
          <a:p>
            <a:endParaRPr lang="en-US" sz="1600" dirty="0"/>
          </a:p>
        </p:txBody>
      </p:sp>
      <p:sp>
        <p:nvSpPr>
          <p:cNvPr id="4" name="TextBox 3"/>
          <p:cNvSpPr txBox="1"/>
          <p:nvPr/>
        </p:nvSpPr>
        <p:spPr>
          <a:xfrm>
            <a:off x="1403648" y="4982601"/>
            <a:ext cx="6256684" cy="1323439"/>
          </a:xfrm>
          <a:prstGeom prst="rect">
            <a:avLst/>
          </a:prstGeom>
          <a:noFill/>
        </p:spPr>
        <p:txBody>
          <a:bodyPr wrap="square" rtlCol="0">
            <a:spAutoFit/>
          </a:bodyPr>
          <a:lstStyle/>
          <a:p>
            <a:endParaRPr lang="en-US" sz="1600" dirty="0" smtClean="0"/>
          </a:p>
          <a:p>
            <a:pPr marL="285750" indent="-285750">
              <a:buFont typeface="Arial" panose="020B0604020202020204" pitchFamily="34" charset="0"/>
              <a:buChar char="•"/>
            </a:pPr>
            <a:r>
              <a:rPr lang="en-US" sz="1600" dirty="0" smtClean="0"/>
              <a:t>Just </a:t>
            </a:r>
            <a:r>
              <a:rPr lang="en-US" sz="1600" dirty="0"/>
              <a:t>randomly pick a time and execute at one-shot?</a:t>
            </a:r>
          </a:p>
          <a:p>
            <a:pPr marL="285750" indent="-285750">
              <a:buFont typeface="Arial" panose="020B0604020202020204" pitchFamily="34" charset="0"/>
              <a:buChar char="•"/>
            </a:pPr>
            <a:r>
              <a:rPr lang="en-US" sz="1600" dirty="0"/>
              <a:t>Evenly distribute the execution over the trading hours?</a:t>
            </a:r>
          </a:p>
          <a:p>
            <a:pPr marL="285750" indent="-285750">
              <a:buFont typeface="Arial" panose="020B0604020202020204" pitchFamily="34" charset="0"/>
              <a:buChar char="•"/>
            </a:pPr>
            <a:r>
              <a:rPr lang="en-US" sz="1600" dirty="0"/>
              <a:t>Trade more when there will be more volume? </a:t>
            </a:r>
          </a:p>
          <a:p>
            <a:endParaRPr lang="en-US" sz="1600" dirty="0"/>
          </a:p>
        </p:txBody>
      </p:sp>
      <p:grpSp>
        <p:nvGrpSpPr>
          <p:cNvPr id="7" name="Group 6"/>
          <p:cNvGrpSpPr/>
          <p:nvPr/>
        </p:nvGrpSpPr>
        <p:grpSpPr>
          <a:xfrm>
            <a:off x="1045612" y="2807428"/>
            <a:ext cx="7270804" cy="2462213"/>
            <a:chOff x="1511567" y="2660643"/>
            <a:chExt cx="7270804" cy="2462213"/>
          </a:xfrm>
        </p:grpSpPr>
        <p:pic>
          <p:nvPicPr>
            <p:cNvPr id="8" name="Picture 4" descr="羅志祥母親60大壽，兒子微博曬慶生照，女友周揚青也直接喊媽媽- 每日頭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567" y="2724407"/>
              <a:ext cx="2305050" cy="1981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54151" y="2660643"/>
              <a:ext cx="4728220" cy="2462213"/>
            </a:xfrm>
            <a:prstGeom prst="rect">
              <a:avLst/>
            </a:prstGeom>
            <a:noFill/>
          </p:spPr>
          <p:txBody>
            <a:bodyPr wrap="square" rtlCol="0">
              <a:spAutoFit/>
            </a:bodyPr>
            <a:lstStyle/>
            <a:p>
              <a:r>
                <a:rPr lang="en-US" sz="1600" dirty="0"/>
                <a:t>You don’t know the </a:t>
              </a:r>
              <a:r>
                <a:rPr lang="en-US" sz="1600" dirty="0" smtClean="0"/>
                <a:t>target (i.e. </a:t>
              </a:r>
              <a:r>
                <a:rPr lang="en-US" sz="1600" smtClean="0"/>
                <a:t>weighted average) </a:t>
              </a:r>
              <a:r>
                <a:rPr lang="en-US" sz="1600" dirty="0"/>
                <a:t>until the end of the trading day </a:t>
              </a:r>
            </a:p>
            <a:p>
              <a:r>
                <a:rPr lang="en-US" altLang="zh-TW" sz="1600" dirty="0" smtClean="0"/>
                <a:t/>
              </a:r>
              <a:br>
                <a:rPr lang="en-US" altLang="zh-TW" sz="1600" dirty="0" smtClean="0"/>
              </a:br>
              <a:r>
                <a:rPr lang="en-US" sz="1600" dirty="0" smtClean="0"/>
                <a:t>Have </a:t>
              </a:r>
              <a:r>
                <a:rPr lang="en-US" sz="1600" dirty="0"/>
                <a:t>over 6 hours to trade this order, how to </a:t>
              </a:r>
              <a:r>
                <a:rPr lang="en-US" sz="1600" b="1" dirty="0">
                  <a:solidFill>
                    <a:srgbClr val="0070C0"/>
                  </a:solidFill>
                </a:rPr>
                <a:t>schedule the execution progress</a:t>
              </a:r>
              <a:r>
                <a:rPr lang="en-US" sz="1600" dirty="0"/>
                <a:t>?</a:t>
              </a:r>
            </a:p>
            <a:p>
              <a:endParaRPr lang="en-US" altLang="zh-TW" sz="1600" dirty="0"/>
            </a:p>
            <a:p>
              <a:r>
                <a:rPr lang="zh-TW" altLang="en-US" sz="1600" dirty="0"/>
                <a:t>羅志祥 </a:t>
              </a:r>
              <a:r>
                <a:rPr lang="en-US" altLang="zh-TW" sz="1600" dirty="0"/>
                <a:t>- </a:t>
              </a:r>
              <a:r>
                <a:rPr lang="zh-TW" altLang="en-US" sz="1600" dirty="0"/>
                <a:t>時間管理大師</a:t>
              </a:r>
            </a:p>
            <a:p>
              <a:r>
                <a:rPr lang="en-US" sz="1600" dirty="0"/>
                <a:t>Show Lo – Master of Time Scheduler</a:t>
              </a:r>
              <a:r>
                <a:rPr lang="en-US" sz="1800" dirty="0"/>
                <a:t> </a:t>
              </a:r>
            </a:p>
            <a:p>
              <a:endParaRPr lang="en-US" dirty="0"/>
            </a:p>
          </p:txBody>
        </p:sp>
      </p:grpSp>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Execution progress </a:t>
            </a:r>
            <a:r>
              <a:rPr lang="en-US" sz="1600" dirty="0"/>
              <a:t>throughout the trading </a:t>
            </a:r>
            <a:r>
              <a:rPr lang="en-US" sz="1600" b="1" dirty="0">
                <a:solidFill>
                  <a:srgbClr val="0070C0"/>
                </a:solidFill>
              </a:rPr>
              <a:t>duration</a:t>
            </a:r>
            <a:r>
              <a:rPr lang="en-US" sz="1600" dirty="0"/>
              <a: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p>
          <a:p>
            <a:endParaRPr lang="en-US" sz="1600" dirty="0"/>
          </a:p>
          <a:p>
            <a:pPr>
              <a:buFont typeface="Arial" panose="020B0604020202020204" pitchFamily="34" charset="0"/>
              <a:buChar char="•"/>
            </a:pPr>
            <a:r>
              <a:rPr lang="en-US" sz="1600" dirty="0"/>
              <a:t>The profile is usually constructed based on </a:t>
            </a:r>
            <a:r>
              <a:rPr lang="en-US" sz="1600" b="1" dirty="0">
                <a:solidFill>
                  <a:srgbClr val="0070C0"/>
                </a:solidFill>
              </a:rPr>
              <a:t>20 days average</a:t>
            </a:r>
            <a:r>
              <a:rPr lang="en-US" sz="1600" dirty="0">
                <a:solidFill>
                  <a:srgbClr val="0070C0"/>
                </a:solidFill>
              </a:rPr>
              <a:t> </a:t>
            </a:r>
            <a:r>
              <a:rPr lang="en-US" sz="1600" dirty="0"/>
              <a:t>(or median) and taking away the outliers and special trading days (like half day trading or index rebalance days).</a:t>
            </a:r>
          </a:p>
          <a:p>
            <a:endParaRPr lang="en-US" sz="1600" dirty="0"/>
          </a:p>
          <a:p>
            <a:endParaRPr lang="en-US" sz="1600" dirty="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Scheduling </a:t>
            </a:r>
          </a:p>
          <a:p>
            <a:r>
              <a:rPr lang="en-US" sz="1600" b="1" dirty="0"/>
              <a:t>Example</a:t>
            </a:r>
            <a:r>
              <a:rPr lang="en-US" sz="1600" dirty="0"/>
              <a:t>:</a:t>
            </a:r>
            <a:r>
              <a:rPr lang="en-US" sz="1600" b="1" dirty="0">
                <a:solidFill>
                  <a:srgbClr val="0070C0"/>
                </a:solidFill>
              </a:rPr>
              <a:t> </a:t>
            </a:r>
            <a:r>
              <a:rPr lang="en-US" sz="1600" dirty="0"/>
              <a:t>VWAP Buy 1,000,000 shares of </a:t>
            </a:r>
            <a:r>
              <a:rPr lang="en-US" sz="1600" dirty="0" err="1"/>
              <a:t>Tencent</a:t>
            </a:r>
            <a:r>
              <a:rPr lang="en-US" sz="1600" dirty="0"/>
              <a:t> </a:t>
            </a:r>
            <a:r>
              <a:rPr lang="en-US" sz="1600" b="1" dirty="0">
                <a:solidFill>
                  <a:srgbClr val="0070C0"/>
                </a:solidFill>
              </a:rPr>
              <a:t>over-the-day</a:t>
            </a:r>
            <a:r>
              <a:rPr lang="en-US" sz="1600" dirty="0"/>
              <a:t> (9am to 4pm)</a:t>
            </a:r>
          </a:p>
          <a:p>
            <a:endParaRPr lang="en-US" sz="1600" dirty="0"/>
          </a:p>
          <a:p>
            <a:endParaRPr lang="en-US" sz="1600" dirty="0"/>
          </a:p>
          <a:p>
            <a:endParaRPr lang="en-US" sz="1600" dirty="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44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A typical HK volume profile for a stock. Usually it has </a:t>
            </a:r>
            <a:r>
              <a:rPr lang="en-US" sz="1600" b="1" dirty="0">
                <a:solidFill>
                  <a:srgbClr val="0070C0"/>
                </a:solidFill>
              </a:rPr>
              <a:t>higher volume during the open and close</a:t>
            </a:r>
            <a:r>
              <a:rPr lang="en-US" sz="1600" dirty="0"/>
              <a:t>. The volume profile tells the Algo the percentage of completion during different time periods.	</a:t>
            </a:r>
          </a:p>
          <a:p>
            <a:endParaRPr lang="en-US" sz="1600" dirty="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a:t>Usually more volume at </a:t>
            </a:r>
            <a:r>
              <a:rPr lang="en-US" sz="1800" b="1" dirty="0">
                <a:solidFill>
                  <a:srgbClr val="0070C0"/>
                </a:solidFill>
              </a:rPr>
              <a:t>open</a:t>
            </a:r>
            <a:r>
              <a:rPr lang="en-US" sz="1800" dirty="0">
                <a:solidFill>
                  <a:srgbClr val="0070C0"/>
                </a:solidFill>
              </a:rPr>
              <a:t> </a:t>
            </a:r>
            <a:r>
              <a:rPr lang="en-US" sz="1800" dirty="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Stock historical volume profile seems a </a:t>
            </a:r>
            <a:r>
              <a:rPr lang="en-US" sz="1600" b="1" dirty="0">
                <a:solidFill>
                  <a:srgbClr val="0070C0"/>
                </a:solidFill>
              </a:rPr>
              <a:t>good proxy </a:t>
            </a:r>
            <a:r>
              <a:rPr lang="en-US" sz="1600" dirty="0"/>
              <a:t>to </a:t>
            </a:r>
            <a:r>
              <a:rPr lang="en-US" sz="1600" b="1" dirty="0">
                <a:solidFill>
                  <a:srgbClr val="0070C0"/>
                </a:solidFill>
              </a:rPr>
              <a:t>predict the current day volume pattern</a:t>
            </a:r>
            <a:r>
              <a:rPr lang="en-US" sz="1600" dirty="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a:solidFill>
                  <a:srgbClr val="0070C0"/>
                </a:solidFill>
              </a:rPr>
              <a:t>Not</a:t>
            </a:r>
            <a:r>
              <a:rPr lang="en-US" sz="1600" dirty="0"/>
              <a:t> every stocks should have an individual stock volume profile</a:t>
            </a:r>
          </a:p>
          <a:p>
            <a:pPr marL="0" indent="0"/>
            <a:endParaRPr lang="en-US" sz="1600" dirty="0"/>
          </a:p>
          <a:p>
            <a:pPr>
              <a:buFont typeface="Arial" panose="020B0604020202020204" pitchFamily="34" charset="0"/>
              <a:buChar char="•"/>
            </a:pPr>
            <a:r>
              <a:rPr lang="en-US" sz="1600" dirty="0"/>
              <a:t>Only stocks that exhibit </a:t>
            </a:r>
            <a:r>
              <a:rPr lang="en-US" sz="1600" b="1" dirty="0">
                <a:solidFill>
                  <a:srgbClr val="0070C0"/>
                </a:solidFill>
              </a:rPr>
              <a:t>high correlation </a:t>
            </a:r>
            <a:r>
              <a:rPr lang="en-US" sz="1600" dirty="0"/>
              <a:t>in daily volume patterns (It means those stocks exhibit relatively </a:t>
            </a:r>
            <a:r>
              <a:rPr lang="en-US" sz="1600" b="1" dirty="0">
                <a:solidFill>
                  <a:srgbClr val="0070C0"/>
                </a:solidFill>
              </a:rPr>
              <a:t>consistent volume patterns</a:t>
            </a:r>
            <a:r>
              <a:rPr lang="en-US" sz="1600" dirty="0"/>
              <a:t>. Those stocks are usually the </a:t>
            </a:r>
            <a:r>
              <a:rPr lang="en-US" sz="1600" b="1" dirty="0">
                <a:solidFill>
                  <a:srgbClr val="0070C0"/>
                </a:solidFill>
              </a:rPr>
              <a:t>liquid stocks </a:t>
            </a:r>
            <a:r>
              <a:rPr lang="en-US" sz="1600" dirty="0"/>
              <a:t>(for example from stocks from Hang Seng Index)</a:t>
            </a:r>
          </a:p>
          <a:p>
            <a:pPr>
              <a:buFont typeface="Arial" panose="020B0604020202020204" pitchFamily="34" charset="0"/>
              <a:buChar char="•"/>
            </a:pPr>
            <a:endParaRPr lang="en-US" sz="1600" dirty="0"/>
          </a:p>
          <a:p>
            <a:pPr>
              <a:buFont typeface="Arial" panose="020B0604020202020204" pitchFamily="34" charset="0"/>
              <a:buChar char="•"/>
            </a:pPr>
            <a:r>
              <a:rPr lang="en-US" sz="1600" dirty="0"/>
              <a:t>For those stocks (usually mid-cap or illiquid stocks) that they do not have consistence volume profile, use </a:t>
            </a:r>
            <a:r>
              <a:rPr lang="en-US" sz="1600" b="1" dirty="0">
                <a:solidFill>
                  <a:srgbClr val="0070C0"/>
                </a:solidFill>
              </a:rPr>
              <a:t>market volume profile</a:t>
            </a:r>
            <a:r>
              <a:rPr lang="en-US" sz="1600" dirty="0"/>
              <a:t> or TWAP</a:t>
            </a:r>
          </a:p>
          <a:p>
            <a:endParaRPr lang="en-US" sz="1600" dirty="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a:t>TWAP (Time Weighted Average Price) is everything the same as VWAP Algo, except it </a:t>
            </a:r>
            <a:r>
              <a:rPr lang="en-US" sz="1800" b="1" dirty="0">
                <a:solidFill>
                  <a:srgbClr val="0070C0"/>
                </a:solidFill>
              </a:rPr>
              <a:t>does not use volume profile</a:t>
            </a:r>
            <a:r>
              <a:rPr lang="en-US" sz="1800" dirty="0"/>
              <a:t>. Instead, the schedule is </a:t>
            </a:r>
            <a:r>
              <a:rPr lang="en-US" sz="1800" b="1" dirty="0">
                <a:solidFill>
                  <a:srgbClr val="0070C0"/>
                </a:solidFill>
              </a:rPr>
              <a:t>equally divided by the trading duration </a:t>
            </a:r>
            <a:r>
              <a:rPr lang="en-US" sz="1800" dirty="0"/>
              <a:t>(can think of it as </a:t>
            </a:r>
            <a:r>
              <a:rPr lang="en-US" sz="1800" b="1" dirty="0">
                <a:solidFill>
                  <a:srgbClr val="0070C0"/>
                </a:solidFill>
              </a:rPr>
              <a:t>linear volume </a:t>
            </a:r>
            <a:r>
              <a:rPr lang="en-US" sz="1800" dirty="0"/>
              <a:t>profile).</a:t>
            </a:r>
          </a:p>
          <a:p>
            <a:pPr>
              <a:buFontTx/>
              <a:buChar char="-"/>
            </a:pPr>
            <a:endParaRPr lang="en-US" sz="1800" dirty="0"/>
          </a:p>
          <a:p>
            <a:pPr>
              <a:buFontTx/>
              <a:buChar char="-"/>
            </a:pPr>
            <a:endParaRPr lang="en-US" sz="1800" dirty="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a:solidFill>
                  <a:srgbClr val="0070C0"/>
                </a:solidFill>
              </a:rPr>
              <a:t>Mid-cap or illiquid names </a:t>
            </a:r>
            <a:r>
              <a:rPr lang="en-US" sz="1600" dirty="0"/>
              <a:t>that do not have stable daily volume 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Popular 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a:p>
            <a:pPr marL="0" indent="0"/>
            <a:r>
              <a:rPr lang="en-US" sz="1600" dirty="0"/>
              <a:t>According to volume profile schedule, the Algo will decide on </a:t>
            </a:r>
            <a:r>
              <a:rPr lang="en-US" sz="1600" b="1" dirty="0">
                <a:solidFill>
                  <a:srgbClr val="0070C0"/>
                </a:solidFill>
              </a:rPr>
              <a:t>how to place the orders (price and quantities) </a:t>
            </a:r>
            <a:r>
              <a:rPr lang="en-US" sz="1600" dirty="0"/>
              <a:t>to the exchange to achieve the target while getting the </a:t>
            </a:r>
            <a:r>
              <a:rPr lang="en-US" sz="1600" b="1" dirty="0">
                <a:solidFill>
                  <a:srgbClr val="0070C0"/>
                </a:solidFill>
              </a:rPr>
              <a:t>best possible price</a:t>
            </a:r>
            <a:r>
              <a:rPr lang="en-US" sz="1600" dirty="0"/>
              <a: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5" name="Table 14">
            <a:extLst>
              <a:ext uri="{FF2B5EF4-FFF2-40B4-BE49-F238E27FC236}">
                <a16:creationId xmlns:a16="http://schemas.microsoft.com/office/drawing/2014/main" id="{6C55EFA6-4B45-4295-813A-9A035C444C29}"/>
              </a:ext>
            </a:extLst>
          </p:cNvPr>
          <p:cNvGraphicFramePr>
            <a:graphicFrameLocks noGrp="1"/>
          </p:cNvGraphicFramePr>
          <p:nvPr>
            <p:extLst>
              <p:ext uri="{D42A27DB-BD31-4B8C-83A1-F6EECF244321}">
                <p14:modId xmlns:p14="http://schemas.microsoft.com/office/powerpoint/2010/main" val="2505183991"/>
              </p:ext>
            </p:extLst>
          </p:nvPr>
        </p:nvGraphicFramePr>
        <p:xfrm>
          <a:off x="5868144" y="3342888"/>
          <a:ext cx="2845245" cy="2246352"/>
        </p:xfrm>
        <a:graphic>
          <a:graphicData uri="http://schemas.openxmlformats.org/drawingml/2006/table">
            <a:tbl>
              <a:tblPr firstRow="1" bandRow="1">
                <a:tableStyleId>{5C22544A-7EE6-4342-B048-85BDC9FD1C3A}</a:tableStyleId>
              </a:tblPr>
              <a:tblGrid>
                <a:gridCol w="804399">
                  <a:extLst>
                    <a:ext uri="{9D8B030D-6E8A-4147-A177-3AD203B41FA5}">
                      <a16:colId xmlns:a16="http://schemas.microsoft.com/office/drawing/2014/main" val="20000"/>
                    </a:ext>
                  </a:extLst>
                </a:gridCol>
                <a:gridCol w="88871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432048">
                <a:tc>
                  <a:txBody>
                    <a:bodyPr/>
                    <a:lstStyle/>
                    <a:p>
                      <a:r>
                        <a:rPr lang="en-US" sz="1400" dirty="0"/>
                        <a:t>Time</a:t>
                      </a:r>
                    </a:p>
                  </a:txBody>
                  <a:tcPr/>
                </a:tc>
                <a:tc>
                  <a:txBody>
                    <a:bodyPr/>
                    <a:lstStyle/>
                    <a:p>
                      <a:r>
                        <a:rPr lang="en-US" sz="1400" dirty="0"/>
                        <a:t>Target%</a:t>
                      </a:r>
                    </a:p>
                  </a:txBody>
                  <a:tcPr/>
                </a:tc>
                <a:tc>
                  <a:txBody>
                    <a:bodyPr/>
                    <a:lstStyle/>
                    <a:p>
                      <a:r>
                        <a:rPr lang="en-US" sz="1400" dirty="0"/>
                        <a:t>Target </a:t>
                      </a:r>
                      <a:r>
                        <a:rPr lang="en-US" sz="1400" dirty="0" err="1"/>
                        <a:t>Qty</a:t>
                      </a:r>
                      <a:endParaRPr lang="en-US" sz="1400" dirty="0"/>
                    </a:p>
                  </a:txBody>
                  <a:tcPr/>
                </a:tc>
                <a:extLst>
                  <a:ext uri="{0D108BD9-81ED-4DB2-BD59-A6C34878D82A}">
                    <a16:rowId xmlns:a16="http://schemas.microsoft.com/office/drawing/2014/main" val="10000"/>
                  </a:ext>
                </a:extLst>
              </a:tr>
              <a:tr h="432048">
                <a:tc>
                  <a:txBody>
                    <a:bodyPr/>
                    <a:lstStyle/>
                    <a:p>
                      <a:r>
                        <a:rPr lang="en-US" sz="1400" dirty="0"/>
                        <a:t>10:00</a:t>
                      </a:r>
                    </a:p>
                  </a:txBody>
                  <a:tcPr/>
                </a:tc>
                <a:tc>
                  <a:txBody>
                    <a:bodyPr/>
                    <a:lstStyle/>
                    <a:p>
                      <a:r>
                        <a:rPr lang="en-US" sz="1400" dirty="0"/>
                        <a:t>12%</a:t>
                      </a:r>
                    </a:p>
                  </a:txBody>
                  <a:tcPr/>
                </a:tc>
                <a:tc>
                  <a:txBody>
                    <a:bodyPr/>
                    <a:lstStyle/>
                    <a:p>
                      <a:r>
                        <a:rPr lang="en-US" sz="1400" dirty="0"/>
                        <a:t>120,000</a:t>
                      </a:r>
                    </a:p>
                  </a:txBody>
                  <a:tcPr/>
                </a:tc>
                <a:extLst>
                  <a:ext uri="{0D108BD9-81ED-4DB2-BD59-A6C34878D82A}">
                    <a16:rowId xmlns:a16="http://schemas.microsoft.com/office/drawing/2014/main" val="10001"/>
                  </a:ext>
                </a:extLst>
              </a:tr>
              <a:tr h="432048">
                <a:tc>
                  <a:txBody>
                    <a:bodyPr/>
                    <a:lstStyle/>
                    <a:p>
                      <a:r>
                        <a:rPr lang="en-US" sz="1400" dirty="0"/>
                        <a:t>12:00</a:t>
                      </a:r>
                    </a:p>
                  </a:txBody>
                  <a:tcPr/>
                </a:tc>
                <a:tc>
                  <a:txBody>
                    <a:bodyPr/>
                    <a:lstStyle/>
                    <a:p>
                      <a:r>
                        <a:rPr lang="en-US" sz="1400" dirty="0"/>
                        <a:t>40%</a:t>
                      </a:r>
                    </a:p>
                  </a:txBody>
                  <a:tcPr/>
                </a:tc>
                <a:tc>
                  <a:txBody>
                    <a:bodyPr/>
                    <a:lstStyle/>
                    <a:p>
                      <a:r>
                        <a:rPr lang="en-US" sz="1400" dirty="0"/>
                        <a:t>400,000</a:t>
                      </a:r>
                    </a:p>
                  </a:txBody>
                  <a:tcPr/>
                </a:tc>
                <a:extLst>
                  <a:ext uri="{0D108BD9-81ED-4DB2-BD59-A6C34878D82A}">
                    <a16:rowId xmlns:a16="http://schemas.microsoft.com/office/drawing/2014/main" val="10002"/>
                  </a:ext>
                </a:extLst>
              </a:tr>
              <a:tr h="432048">
                <a:tc>
                  <a:txBody>
                    <a:bodyPr/>
                    <a:lstStyle/>
                    <a:p>
                      <a:r>
                        <a:rPr lang="en-US" sz="1400" dirty="0"/>
                        <a:t>15:00</a:t>
                      </a:r>
                    </a:p>
                  </a:txBody>
                  <a:tcPr/>
                </a:tc>
                <a:tc>
                  <a:txBody>
                    <a:bodyPr/>
                    <a:lstStyle/>
                    <a:p>
                      <a:r>
                        <a:rPr lang="en-US" sz="1400" dirty="0"/>
                        <a:t>71%</a:t>
                      </a:r>
                    </a:p>
                  </a:txBody>
                  <a:tcPr/>
                </a:tc>
                <a:tc>
                  <a:txBody>
                    <a:bodyPr/>
                    <a:lstStyle/>
                    <a:p>
                      <a:r>
                        <a:rPr lang="en-US" sz="1400" dirty="0"/>
                        <a:t>710,000</a:t>
                      </a:r>
                    </a:p>
                  </a:txBody>
                  <a:tcPr/>
                </a:tc>
                <a:extLst>
                  <a:ext uri="{0D108BD9-81ED-4DB2-BD59-A6C34878D82A}">
                    <a16:rowId xmlns:a16="http://schemas.microsoft.com/office/drawing/2014/main" val="10003"/>
                  </a:ext>
                </a:extLst>
              </a:tr>
              <a:tr h="432048">
                <a:tc>
                  <a:txBody>
                    <a:bodyPr/>
                    <a:lstStyle/>
                    <a:p>
                      <a:r>
                        <a:rPr lang="en-US" sz="1400" dirty="0"/>
                        <a:t>16:00</a:t>
                      </a:r>
                    </a:p>
                  </a:txBody>
                  <a:tcPr/>
                </a:tc>
                <a:tc>
                  <a:txBody>
                    <a:bodyPr/>
                    <a:lstStyle/>
                    <a:p>
                      <a:r>
                        <a:rPr lang="en-US" sz="1400" dirty="0"/>
                        <a:t>100%</a:t>
                      </a:r>
                    </a:p>
                  </a:txBody>
                  <a:tcPr/>
                </a:tc>
                <a:tc>
                  <a:txBody>
                    <a:bodyPr/>
                    <a:lstStyle/>
                    <a:p>
                      <a:r>
                        <a:rPr lang="en-US" sz="1400" dirty="0"/>
                        <a:t>1,000,000</a:t>
                      </a:r>
                    </a:p>
                  </a:txBody>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5350F8FE-790A-4C60-84F0-A75AAA6291D0}"/>
              </a:ext>
            </a:extLst>
          </p:cNvPr>
          <p:cNvSpPr txBox="1"/>
          <p:nvPr/>
        </p:nvSpPr>
        <p:spPr>
          <a:xfrm>
            <a:off x="5796136" y="2708920"/>
            <a:ext cx="2999283" cy="584775"/>
          </a:xfrm>
          <a:prstGeom prst="rect">
            <a:avLst/>
          </a:prstGeom>
          <a:noFill/>
        </p:spPr>
        <p:txBody>
          <a:bodyPr wrap="none" rtlCol="0">
            <a:spAutoFit/>
          </a:bodyPr>
          <a:lstStyle/>
          <a:p>
            <a:r>
              <a:rPr lang="en-US" sz="1600" b="1" u="sng" dirty="0"/>
              <a:t>Example</a:t>
            </a:r>
          </a:p>
          <a:p>
            <a:r>
              <a:rPr lang="en-US" sz="1600" dirty="0"/>
              <a:t>VWAP Buy 1,000,000 </a:t>
            </a:r>
            <a:r>
              <a:rPr lang="en-US" sz="1600" dirty="0" err="1"/>
              <a:t>Alimama</a:t>
            </a:r>
            <a:endParaRPr lang="en-US" sz="1600" dirty="0"/>
          </a:p>
        </p:txBody>
      </p:sp>
      <p:grpSp>
        <p:nvGrpSpPr>
          <p:cNvPr id="13" name="Group 12">
            <a:extLst>
              <a:ext uri="{FF2B5EF4-FFF2-40B4-BE49-F238E27FC236}">
                <a16:creationId xmlns:a16="http://schemas.microsoft.com/office/drawing/2014/main" id="{A055475D-94D2-4DEB-94DD-4528251C1A57}"/>
              </a:ext>
            </a:extLst>
          </p:cNvPr>
          <p:cNvGrpSpPr/>
          <p:nvPr/>
        </p:nvGrpSpPr>
        <p:grpSpPr>
          <a:xfrm>
            <a:off x="476300" y="2984286"/>
            <a:ext cx="5124400" cy="3253026"/>
            <a:chOff x="476300" y="2696254"/>
            <a:chExt cx="5124400" cy="3253026"/>
          </a:xfrm>
        </p:grpSpPr>
        <p:pic>
          <p:nvPicPr>
            <p:cNvPr id="14" name="Picture 13" descr="VWAP-V2.docx - Microsoft Word">
              <a:extLst>
                <a:ext uri="{FF2B5EF4-FFF2-40B4-BE49-F238E27FC236}">
                  <a16:creationId xmlns:a16="http://schemas.microsoft.com/office/drawing/2014/main" id="{80C876B2-F77C-4CDA-8C06-5D9087607444}"/>
                </a:ext>
              </a:extLst>
            </p:cNvPr>
            <p:cNvPicPr>
              <a:picLocks noChangeAspect="1"/>
            </p:cNvPicPr>
            <p:nvPr/>
          </p:nvPicPr>
          <p:blipFill rotWithShape="1">
            <a:blip r:embed="rId3">
              <a:extLst>
                <a:ext uri="{28A0092B-C50C-407E-A947-70E740481C1C}">
                  <a14:useLocalDpi xmlns:a14="http://schemas.microsoft.com/office/drawing/2010/main" val="0"/>
                </a:ext>
              </a:extLst>
            </a:blip>
            <a:srcRect l="28020" t="29934" r="27839" b="22298"/>
            <a:stretch/>
          </p:blipFill>
          <p:spPr>
            <a:xfrm>
              <a:off x="476300" y="2696254"/>
              <a:ext cx="5124400" cy="3253026"/>
            </a:xfrm>
            <a:prstGeom prst="rect">
              <a:avLst/>
            </a:prstGeom>
          </p:spPr>
        </p:pic>
        <p:sp>
          <p:nvSpPr>
            <p:cNvPr id="17" name="Oval 16">
              <a:extLst>
                <a:ext uri="{FF2B5EF4-FFF2-40B4-BE49-F238E27FC236}">
                  <a16:creationId xmlns:a16="http://schemas.microsoft.com/office/drawing/2014/main" id="{D6188FB1-71D6-47A6-9866-619EAF8FF0C3}"/>
                </a:ext>
              </a:extLst>
            </p:cNvPr>
            <p:cNvSpPr/>
            <p:nvPr/>
          </p:nvSpPr>
          <p:spPr bwMode="auto">
            <a:xfrm>
              <a:off x="1187624" y="5157192"/>
              <a:ext cx="72008" cy="36875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19" name="Oval 18">
            <a:extLst>
              <a:ext uri="{FF2B5EF4-FFF2-40B4-BE49-F238E27FC236}">
                <a16:creationId xmlns:a16="http://schemas.microsoft.com/office/drawing/2014/main" id="{C5ABC958-5393-4E3E-863A-E83EBFA8FF98}"/>
              </a:ext>
            </a:extLst>
          </p:cNvPr>
          <p:cNvSpPr/>
          <p:nvPr/>
        </p:nvSpPr>
        <p:spPr bwMode="auto">
          <a:xfrm>
            <a:off x="5724128" y="3861048"/>
            <a:ext cx="2928046" cy="36875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TextBox 19">
            <a:extLst>
              <a:ext uri="{FF2B5EF4-FFF2-40B4-BE49-F238E27FC236}">
                <a16:creationId xmlns:a16="http://schemas.microsoft.com/office/drawing/2014/main" id="{10070137-ADA1-42A4-A057-9FAF97C98A27}"/>
              </a:ext>
            </a:extLst>
          </p:cNvPr>
          <p:cNvSpPr txBox="1"/>
          <p:nvPr/>
        </p:nvSpPr>
        <p:spPr>
          <a:xfrm>
            <a:off x="5675575" y="5661248"/>
            <a:ext cx="3360921" cy="584775"/>
          </a:xfrm>
          <a:prstGeom prst="rect">
            <a:avLst/>
          </a:prstGeom>
          <a:noFill/>
        </p:spPr>
        <p:txBody>
          <a:bodyPr wrap="square" rtlCol="0">
            <a:spAutoFit/>
          </a:bodyPr>
          <a:lstStyle/>
          <a:p>
            <a:r>
              <a:rPr lang="en-HK" sz="1600" dirty="0">
                <a:solidFill>
                  <a:srgbClr val="0070C0"/>
                </a:solidFill>
              </a:rPr>
              <a:t>How would you buy 12% (120,000) shares of </a:t>
            </a:r>
            <a:r>
              <a:rPr lang="en-HK" sz="1600" dirty="0" err="1">
                <a:solidFill>
                  <a:srgbClr val="0070C0"/>
                </a:solidFill>
              </a:rPr>
              <a:t>Alimama</a:t>
            </a:r>
            <a:r>
              <a:rPr lang="en-HK" sz="1600" dirty="0">
                <a:solidFill>
                  <a:srgbClr val="0070C0"/>
                </a:solidFill>
              </a:rPr>
              <a:t> by 10am?</a:t>
            </a:r>
          </a:p>
        </p:txBody>
      </p:sp>
    </p:spTree>
    <p:extLst>
      <p:ext uri="{BB962C8B-B14F-4D97-AF65-F5344CB8AC3E}">
        <p14:creationId xmlns:p14="http://schemas.microsoft.com/office/powerpoint/2010/main" val="37600593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317853" cy="487383"/>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Order Placement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070137-ADA1-42A4-A057-9FAF97C98A27}"/>
              </a:ext>
            </a:extLst>
          </p:cNvPr>
          <p:cNvSpPr txBox="1"/>
          <p:nvPr/>
        </p:nvSpPr>
        <p:spPr>
          <a:xfrm>
            <a:off x="2339752" y="2060848"/>
            <a:ext cx="4248472" cy="646331"/>
          </a:xfrm>
          <a:prstGeom prst="rect">
            <a:avLst/>
          </a:prstGeom>
          <a:noFill/>
        </p:spPr>
        <p:txBody>
          <a:bodyPr wrap="square" rtlCol="0">
            <a:spAutoFit/>
          </a:bodyPr>
          <a:lstStyle/>
          <a:p>
            <a:r>
              <a:rPr lang="en-HK" sz="1800" b="1" dirty="0"/>
              <a:t>Target</a:t>
            </a:r>
            <a:r>
              <a:rPr lang="en-HK" sz="1800" dirty="0"/>
              <a:t>: </a:t>
            </a:r>
            <a:r>
              <a:rPr lang="en-HK" sz="1800" dirty="0">
                <a:solidFill>
                  <a:srgbClr val="0070C0"/>
                </a:solidFill>
              </a:rPr>
              <a:t>Buy 12% (120,000 shares)</a:t>
            </a:r>
            <a:endParaRPr lang="en-HK" sz="1800" dirty="0"/>
          </a:p>
          <a:p>
            <a:r>
              <a:rPr lang="en-HK" sz="1800" dirty="0" err="1"/>
              <a:t>Alimama</a:t>
            </a:r>
            <a:r>
              <a:rPr lang="en-HK" sz="1800" dirty="0"/>
              <a:t> order book at 10am</a:t>
            </a:r>
          </a:p>
        </p:txBody>
      </p:sp>
      <p:graphicFrame>
        <p:nvGraphicFramePr>
          <p:cNvPr id="18" name="Table 17">
            <a:extLst>
              <a:ext uri="{FF2B5EF4-FFF2-40B4-BE49-F238E27FC236}">
                <a16:creationId xmlns:a16="http://schemas.microsoft.com/office/drawing/2014/main" id="{C2B66A0C-0055-4DDD-9ADB-C447E0832457}"/>
              </a:ext>
            </a:extLst>
          </p:cNvPr>
          <p:cNvGraphicFramePr>
            <a:graphicFrameLocks noGrp="1"/>
          </p:cNvGraphicFramePr>
          <p:nvPr>
            <p:extLst>
              <p:ext uri="{D42A27DB-BD31-4B8C-83A1-F6EECF244321}">
                <p14:modId xmlns:p14="http://schemas.microsoft.com/office/powerpoint/2010/main" val="3802663629"/>
              </p:ext>
            </p:extLst>
          </p:nvPr>
        </p:nvGraphicFramePr>
        <p:xfrm>
          <a:off x="2339752" y="2691172"/>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E242D749-4A73-430A-B9F9-862D6BC0EED0}"/>
              </a:ext>
            </a:extLst>
          </p:cNvPr>
          <p:cNvSpPr txBox="1"/>
          <p:nvPr/>
        </p:nvSpPr>
        <p:spPr>
          <a:xfrm>
            <a:off x="1799938" y="4305870"/>
            <a:ext cx="5580374" cy="923330"/>
          </a:xfrm>
          <a:prstGeom prst="rect">
            <a:avLst/>
          </a:prstGeom>
          <a:noFill/>
        </p:spPr>
        <p:txBody>
          <a:bodyPr wrap="none" rtlCol="0">
            <a:spAutoFit/>
          </a:bodyPr>
          <a:lstStyle/>
          <a:p>
            <a:r>
              <a:rPr lang="en-HK" sz="1800" b="1" dirty="0"/>
              <a:t>Option 1</a:t>
            </a:r>
            <a:r>
              <a:rPr lang="en-HK" sz="1800" dirty="0"/>
              <a:t>: Immediately buy 120,000 at 10am</a:t>
            </a:r>
          </a:p>
          <a:p>
            <a:r>
              <a:rPr lang="en-HK" sz="1800" b="1" dirty="0"/>
              <a:t>Executions</a:t>
            </a:r>
            <a:r>
              <a:rPr lang="en-HK" sz="1800" dirty="0"/>
              <a:t>: </a:t>
            </a:r>
            <a:r>
              <a:rPr lang="en-HK" sz="1800" dirty="0">
                <a:hlinkClick r:id="rId3"/>
              </a:rPr>
              <a:t>9.6@20,000</a:t>
            </a:r>
            <a:r>
              <a:rPr lang="en-HK" sz="1800" dirty="0"/>
              <a:t>, </a:t>
            </a:r>
            <a:r>
              <a:rPr lang="en-HK" sz="1800" dirty="0">
                <a:hlinkClick r:id="rId4"/>
              </a:rPr>
              <a:t>9.7@50,000</a:t>
            </a:r>
            <a:r>
              <a:rPr lang="en-HK" sz="1800" dirty="0"/>
              <a:t>, </a:t>
            </a:r>
            <a:r>
              <a:rPr lang="en-HK" sz="1800" dirty="0">
                <a:hlinkClick r:id="rId5"/>
              </a:rPr>
              <a:t>9.8@50,000</a:t>
            </a:r>
            <a:endParaRPr lang="en-HK" sz="1800" dirty="0"/>
          </a:p>
          <a:p>
            <a:r>
              <a:rPr lang="en-HK" sz="1800" b="1" dirty="0"/>
              <a:t>Average Executed Price</a:t>
            </a:r>
            <a:r>
              <a:rPr lang="en-HK" sz="1800" dirty="0"/>
              <a:t>: 9.725</a:t>
            </a:r>
          </a:p>
        </p:txBody>
      </p:sp>
      <p:sp>
        <p:nvSpPr>
          <p:cNvPr id="8" name="TextBox 7">
            <a:extLst>
              <a:ext uri="{FF2B5EF4-FFF2-40B4-BE49-F238E27FC236}">
                <a16:creationId xmlns:a16="http://schemas.microsoft.com/office/drawing/2014/main" id="{C6E6E2A9-1679-4DC5-9E0E-88DD4FBA7105}"/>
              </a:ext>
            </a:extLst>
          </p:cNvPr>
          <p:cNvSpPr txBox="1"/>
          <p:nvPr/>
        </p:nvSpPr>
        <p:spPr>
          <a:xfrm>
            <a:off x="1259632" y="5517232"/>
            <a:ext cx="6735755" cy="461665"/>
          </a:xfrm>
          <a:prstGeom prst="rect">
            <a:avLst/>
          </a:prstGeom>
          <a:noFill/>
        </p:spPr>
        <p:txBody>
          <a:bodyPr wrap="none" rtlCol="0">
            <a:spAutoFit/>
          </a:bodyPr>
          <a:lstStyle/>
          <a:p>
            <a:r>
              <a:rPr lang="en-HK" dirty="0"/>
              <a:t>Ideally, should get a lower execution price at 9.5</a:t>
            </a:r>
          </a:p>
        </p:txBody>
      </p:sp>
    </p:spTree>
    <p:extLst>
      <p:ext uri="{BB962C8B-B14F-4D97-AF65-F5344CB8AC3E}">
        <p14:creationId xmlns:p14="http://schemas.microsoft.com/office/powerpoint/2010/main" val="16800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a:t>Ahead or behind Window</a:t>
            </a:r>
          </a:p>
        </p:txBody>
      </p:sp>
      <p:sp>
        <p:nvSpPr>
          <p:cNvPr id="6" name="Content Placeholder 1"/>
          <p:cNvSpPr txBox="1">
            <a:spLocks/>
          </p:cNvSpPr>
          <p:nvPr/>
        </p:nvSpPr>
        <p:spPr>
          <a:xfrm>
            <a:off x="323528" y="4293095"/>
            <a:ext cx="8305428" cy="194419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a:t>Trade more frequently with smaller order size. </a:t>
            </a:r>
          </a:p>
          <a:p>
            <a:pPr>
              <a:buFont typeface="Arial" panose="020B0604020202020204" pitchFamily="34" charset="0"/>
              <a:buChar char="•"/>
            </a:pPr>
            <a:r>
              <a:rPr lang="en-US" sz="1600" dirty="0"/>
              <a:t>Allow a </a:t>
            </a:r>
            <a:r>
              <a:rPr lang="en-US" sz="1600" b="1" dirty="0">
                <a:solidFill>
                  <a:srgbClr val="0070C0"/>
                </a:solidFill>
              </a:rPr>
              <a:t>2% to 5% deviation </a:t>
            </a:r>
            <a:r>
              <a:rPr lang="en-US" sz="1600" dirty="0"/>
              <a:t>(window size) from the volume profile target. </a:t>
            </a:r>
          </a:p>
          <a:p>
            <a:pPr>
              <a:buFont typeface="Arial" panose="020B0604020202020204" pitchFamily="34" charset="0"/>
              <a:buChar char="•"/>
            </a:pPr>
            <a:r>
              <a:rPr lang="en-US" sz="1600" dirty="0"/>
              <a:t>The windows size depends on the </a:t>
            </a:r>
            <a:r>
              <a:rPr lang="en-US" sz="1600" b="1" dirty="0">
                <a:solidFill>
                  <a:srgbClr val="0070C0"/>
                </a:solidFill>
              </a:rPr>
              <a:t>stock rice volatility. </a:t>
            </a:r>
            <a:r>
              <a:rPr lang="en-US" sz="1600" dirty="0"/>
              <a:t>Usually more volatile stock has narrower window size</a:t>
            </a:r>
            <a:r>
              <a:rPr lang="en-US" sz="1600" b="1" dirty="0">
                <a:solidFill>
                  <a:srgbClr val="0070C0"/>
                </a:solidFill>
              </a:rPr>
              <a:t> </a:t>
            </a:r>
            <a:r>
              <a:rPr lang="en-US" sz="1600" dirty="0">
                <a:sym typeface="Wingdings" panose="05000000000000000000" pitchFamily="2" charset="2"/>
              </a:rPr>
              <a:t>(reduce </a:t>
            </a:r>
            <a:r>
              <a:rPr lang="en-US" sz="1600" b="1" dirty="0">
                <a:solidFill>
                  <a:srgbClr val="0070C0"/>
                </a:solidFill>
                <a:sym typeface="Wingdings" panose="05000000000000000000" pitchFamily="2" charset="2"/>
              </a:rPr>
              <a:t>tracking error</a:t>
            </a:r>
            <a:r>
              <a:rPr lang="en-US" sz="1600" dirty="0">
                <a:sym typeface="Wingdings" panose="05000000000000000000" pitchFamily="2" charset="2"/>
              </a:rPr>
              <a:t>)</a:t>
            </a:r>
            <a:endParaRPr lang="en-US" sz="1600" dirty="0"/>
          </a:p>
          <a:p>
            <a:pPr>
              <a:buFont typeface="Arial" panose="020B0604020202020204" pitchFamily="34" charset="0"/>
              <a:buChar char="•"/>
            </a:pPr>
            <a:r>
              <a:rPr lang="en-US" sz="1600" b="1" dirty="0">
                <a:solidFill>
                  <a:srgbClr val="0070C0"/>
                </a:solidFill>
              </a:rPr>
              <a:t>Start with passive order to improve the pricing and work progressively if the Algo is starting to get behind</a:t>
            </a:r>
            <a:r>
              <a:rPr lang="en-US" sz="1600" dirty="0"/>
              <a:t> the schedule. (i.e. for buy order, send some order quantity to best bid first)</a:t>
            </a:r>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420888"/>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Ahead</a:t>
              </a:r>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Behind</a:t>
              </a:r>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a:t>Slower</a:t>
              </a:r>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a:t>Faster</a:t>
              </a:r>
            </a:p>
          </p:txBody>
        </p:sp>
      </p:grpSp>
    </p:spTree>
    <p:extLst>
      <p:ext uri="{BB962C8B-B14F-4D97-AF65-F5344CB8AC3E}">
        <p14:creationId xmlns:p14="http://schemas.microsoft.com/office/powerpoint/2010/main" val="29419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Practice – Trading Desk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6" name="TextBox 5">
            <a:extLst>
              <a:ext uri="{FF2B5EF4-FFF2-40B4-BE49-F238E27FC236}">
                <a16:creationId xmlns:a16="http://schemas.microsoft.com/office/drawing/2014/main" id="{1FA90E9E-BD7A-4206-94AC-46DC6554A9BC}"/>
              </a:ext>
            </a:extLst>
          </p:cNvPr>
          <p:cNvSpPr txBox="1"/>
          <p:nvPr/>
        </p:nvSpPr>
        <p:spPr>
          <a:xfrm>
            <a:off x="402403" y="1729839"/>
            <a:ext cx="5210869" cy="2862322"/>
          </a:xfrm>
          <a:prstGeom prst="rect">
            <a:avLst/>
          </a:prstGeom>
          <a:noFill/>
        </p:spPr>
        <p:txBody>
          <a:bodyPr wrap="square" rtlCol="0">
            <a:spAutoFit/>
          </a:bodyPr>
          <a:lstStyle/>
          <a:p>
            <a:r>
              <a:rPr lang="en-US" sz="1800" b="1" u="sng" dirty="0"/>
              <a:t>Order Book Features</a:t>
            </a:r>
            <a:endParaRPr lang="en-US" sz="2000" b="1" u="sng" dirty="0"/>
          </a:p>
          <a:p>
            <a:r>
              <a:rPr lang="en-HK" sz="1800" dirty="0"/>
              <a:t>VWAP Algo choose to behind the schedule (trade slower) or ahead (trade faster) according to the predicted </a:t>
            </a:r>
            <a:r>
              <a:rPr lang="en-HK" sz="1800" b="1" dirty="0">
                <a:solidFill>
                  <a:srgbClr val="0070C0"/>
                </a:solidFill>
              </a:rPr>
              <a:t>short term price direction</a:t>
            </a:r>
            <a:r>
              <a:rPr lang="en-HK" sz="1800" dirty="0"/>
              <a:t>. The prediction is based on </a:t>
            </a:r>
            <a:r>
              <a:rPr lang="en-HK" sz="1800" b="1" dirty="0">
                <a:solidFill>
                  <a:srgbClr val="0070C0"/>
                </a:solidFill>
              </a:rPr>
              <a:t>Order Book features</a:t>
            </a:r>
          </a:p>
          <a:p>
            <a:endParaRPr lang="en-HK" sz="1800" dirty="0"/>
          </a:p>
          <a:p>
            <a:r>
              <a:rPr lang="en-HK" sz="1800" dirty="0"/>
              <a:t>Trade slower if the stock price is predicted to becoming more favourable (i.e. price go down for Buy order)</a:t>
            </a:r>
          </a:p>
          <a:p>
            <a:endParaRPr lang="en-HK" sz="1800" dirty="0"/>
          </a:p>
        </p:txBody>
      </p:sp>
      <p:grpSp>
        <p:nvGrpSpPr>
          <p:cNvPr id="13" name="Group 12">
            <a:extLst>
              <a:ext uri="{FF2B5EF4-FFF2-40B4-BE49-F238E27FC236}">
                <a16:creationId xmlns:a16="http://schemas.microsoft.com/office/drawing/2014/main" id="{573D9995-43A0-DF94-50EC-12E65B4D81E7}"/>
              </a:ext>
            </a:extLst>
          </p:cNvPr>
          <p:cNvGrpSpPr/>
          <p:nvPr/>
        </p:nvGrpSpPr>
        <p:grpSpPr>
          <a:xfrm>
            <a:off x="5775128" y="2544178"/>
            <a:ext cx="2829320" cy="3477110"/>
            <a:chOff x="5703120" y="2328154"/>
            <a:chExt cx="2829320" cy="3477110"/>
          </a:xfrm>
        </p:grpSpPr>
        <p:pic>
          <p:nvPicPr>
            <p:cNvPr id="8" name="Picture 7">
              <a:extLst>
                <a:ext uri="{FF2B5EF4-FFF2-40B4-BE49-F238E27FC236}">
                  <a16:creationId xmlns:a16="http://schemas.microsoft.com/office/drawing/2014/main" id="{CF77C239-CCAB-5C6E-CA4A-6DDB5E3BEC6A}"/>
                </a:ext>
              </a:extLst>
            </p:cNvPr>
            <p:cNvPicPr>
              <a:picLocks noChangeAspect="1"/>
            </p:cNvPicPr>
            <p:nvPr/>
          </p:nvPicPr>
          <p:blipFill>
            <a:blip r:embed="rId2"/>
            <a:stretch>
              <a:fillRect/>
            </a:stretch>
          </p:blipFill>
          <p:spPr>
            <a:xfrm>
              <a:off x="5703120" y="2328154"/>
              <a:ext cx="2829320" cy="3477110"/>
            </a:xfrm>
            <a:prstGeom prst="rect">
              <a:avLst/>
            </a:prstGeom>
          </p:spPr>
        </p:pic>
        <p:sp>
          <p:nvSpPr>
            <p:cNvPr id="10" name="Arrow: Up 9">
              <a:extLst>
                <a:ext uri="{FF2B5EF4-FFF2-40B4-BE49-F238E27FC236}">
                  <a16:creationId xmlns:a16="http://schemas.microsoft.com/office/drawing/2014/main" id="{40A72F3A-6275-C5F9-B205-00BC85146292}"/>
                </a:ext>
              </a:extLst>
            </p:cNvPr>
            <p:cNvSpPr/>
            <p:nvPr/>
          </p:nvSpPr>
          <p:spPr bwMode="auto">
            <a:xfrm>
              <a:off x="6588224" y="3501008"/>
              <a:ext cx="484632" cy="978408"/>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Down 10">
              <a:extLst>
                <a:ext uri="{FF2B5EF4-FFF2-40B4-BE49-F238E27FC236}">
                  <a16:creationId xmlns:a16="http://schemas.microsoft.com/office/drawing/2014/main" id="{119D6AB1-B591-2F1F-27AE-3B2143F5A5A6}"/>
                </a:ext>
              </a:extLst>
            </p:cNvPr>
            <p:cNvSpPr/>
            <p:nvPr/>
          </p:nvSpPr>
          <p:spPr bwMode="auto">
            <a:xfrm>
              <a:off x="7072856" y="3573016"/>
              <a:ext cx="484632" cy="9784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aphicFrame>
        <p:nvGraphicFramePr>
          <p:cNvPr id="14" name="Table 13">
            <a:extLst>
              <a:ext uri="{FF2B5EF4-FFF2-40B4-BE49-F238E27FC236}">
                <a16:creationId xmlns:a16="http://schemas.microsoft.com/office/drawing/2014/main" id="{353F3C97-B2FC-4A11-5615-CA55D8A7E9BD}"/>
              </a:ext>
            </a:extLst>
          </p:cNvPr>
          <p:cNvGraphicFramePr>
            <a:graphicFrameLocks noGrp="1"/>
          </p:cNvGraphicFramePr>
          <p:nvPr>
            <p:extLst>
              <p:ext uri="{D42A27DB-BD31-4B8C-83A1-F6EECF244321}">
                <p14:modId xmlns:p14="http://schemas.microsoft.com/office/powerpoint/2010/main" val="2157797046"/>
              </p:ext>
            </p:extLst>
          </p:nvPr>
        </p:nvGraphicFramePr>
        <p:xfrm>
          <a:off x="1043608" y="4586318"/>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90537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3933056"/>
            <a:ext cx="823342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Book 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a:p>
          <a:p>
            <a:r>
              <a:rPr lang="en-US" sz="1600" dirty="0"/>
              <a:t>For buying order, if the bid size is much larger than the ask size, the VWAP Algo should be more willing to trade aggressively as the price is more likely to go up rather than down. Vice versa, if the Ask size is larger, the Algo should wait more patiently.</a:t>
            </a:r>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265945156"/>
              </p:ext>
            </p:extLst>
          </p:nvPr>
        </p:nvGraphicFramePr>
        <p:xfrm>
          <a:off x="2195736" y="235407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2D058749-0793-4D16-BA86-2CDE39349ECC}"/>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41919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23528" y="4005064"/>
            <a:ext cx="8424936"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a:p>
          <a:p>
            <a:r>
              <a:rPr lang="en-US" sz="1600" dirty="0"/>
              <a:t>In the above example, the Buy Order running VWAP Price is 9.9, and the current market is offering at 9.6, the Algo should be more active to take offer at 9.6 now.</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26606483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dirty="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8609A1AB-6637-49A0-8ADB-4B2418DB1F54}"/>
              </a:ext>
            </a:extLst>
          </p:cNvPr>
          <p:cNvSpPr txBox="1"/>
          <p:nvPr/>
        </p:nvSpPr>
        <p:spPr>
          <a:xfrm>
            <a:off x="467544" y="1804754"/>
            <a:ext cx="8237127" cy="400110"/>
          </a:xfrm>
          <a:prstGeom prst="rect">
            <a:avLst/>
          </a:prstGeom>
          <a:noFill/>
        </p:spPr>
        <p:txBody>
          <a:bodyPr wrap="none" rtlCol="0">
            <a:spAutoFit/>
          </a:bodyPr>
          <a:lstStyle/>
          <a:p>
            <a:r>
              <a:rPr lang="en-HK" sz="2000" dirty="0"/>
              <a:t>Current Order VWAP is 9.9; for Buy order, trade faster or slower now? </a:t>
            </a:r>
          </a:p>
        </p:txBody>
      </p:sp>
    </p:spTree>
    <p:extLst>
      <p:ext uri="{BB962C8B-B14F-4D97-AF65-F5344CB8AC3E}">
        <p14:creationId xmlns:p14="http://schemas.microsoft.com/office/powerpoint/2010/main" val="10870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4149080"/>
            <a:ext cx="7848872"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Bid/Ask Spread</a:t>
            </a:r>
          </a:p>
          <a:p>
            <a:r>
              <a:rPr lang="en-US" sz="1600" dirty="0"/>
              <a:t>Bid/Ask spread is the </a:t>
            </a:r>
            <a:r>
              <a:rPr lang="en-US" sz="1600" b="1" dirty="0">
                <a:solidFill>
                  <a:srgbClr val="0070C0"/>
                </a:solidFill>
              </a:rPr>
              <a:t>price different between bid and ask</a:t>
            </a:r>
            <a:r>
              <a:rPr lang="en-US" sz="1600" dirty="0"/>
              <a:t>. It is the </a:t>
            </a:r>
            <a:r>
              <a:rPr lang="en-US" sz="1600" b="1" dirty="0">
                <a:solidFill>
                  <a:srgbClr val="0070C0"/>
                </a:solidFill>
              </a:rPr>
              <a:t>transaction cost </a:t>
            </a:r>
            <a:r>
              <a:rPr lang="en-US" sz="1600" dirty="0"/>
              <a:t>when Algo crossing the spread to get </a:t>
            </a:r>
            <a:r>
              <a:rPr lang="en-US" sz="1600" b="1" dirty="0">
                <a:solidFill>
                  <a:srgbClr val="0070C0"/>
                </a:solidFill>
              </a:rPr>
              <a:t>immediate executions</a:t>
            </a:r>
            <a:r>
              <a:rPr lang="en-US" sz="1600" dirty="0"/>
              <a:t>. </a:t>
            </a:r>
          </a:p>
          <a:p>
            <a:endParaRPr lang="en-US" sz="1600" dirty="0"/>
          </a:p>
          <a:p>
            <a:r>
              <a:rPr lang="en-US" sz="1600" dirty="0"/>
              <a:t>When the Bid/Ask is wide (</a:t>
            </a:r>
            <a:r>
              <a:rPr lang="en-US" sz="1600" b="1" dirty="0">
                <a:solidFill>
                  <a:srgbClr val="00B050"/>
                </a:solidFill>
              </a:rPr>
              <a:t>how to determine it’s wide or not</a:t>
            </a:r>
            <a:r>
              <a:rPr lang="en-US" sz="1600" dirty="0"/>
              <a:t>?), the Algo should </a:t>
            </a:r>
            <a:r>
              <a:rPr lang="en-US" sz="1600" b="1" dirty="0">
                <a:solidFill>
                  <a:srgbClr val="0070C0"/>
                </a:solidFill>
              </a:rPr>
              <a:t>wait more patiently </a:t>
            </a:r>
            <a:r>
              <a:rPr lang="en-US" sz="1600" dirty="0"/>
              <a:t>for the spread to be narrowed and avoid crossing the spread. Alternatively. Algo can also send the orders between the bid/ask price to </a:t>
            </a:r>
            <a:r>
              <a:rPr lang="en-US" sz="1600" b="1" dirty="0">
                <a:solidFill>
                  <a:srgbClr val="0070C0"/>
                </a:solidFill>
              </a:rPr>
              <a:t>narrow the spread </a:t>
            </a:r>
            <a:r>
              <a:rPr lang="en-US" sz="1600" dirty="0"/>
              <a:t>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85620170"/>
              </p:ext>
            </p:extLst>
          </p:nvPr>
        </p:nvGraphicFramePr>
        <p:xfrm>
          <a:off x="2195736" y="2348880"/>
          <a:ext cx="4248472" cy="1451480"/>
        </p:xfrm>
        <a:graphic>
          <a:graphicData uri="http://schemas.openxmlformats.org/drawingml/2006/table">
            <a:tbl>
              <a:tblPr firstRow="1" firstCol="1" bandRow="1">
                <a:tableStyleId>{5C22544A-7EE6-4342-B048-85BDC9FD1C3A}</a:tableStyleId>
              </a:tblPr>
              <a:tblGrid>
                <a:gridCol w="1184365">
                  <a:extLst>
                    <a:ext uri="{9D8B030D-6E8A-4147-A177-3AD203B41FA5}">
                      <a16:colId xmlns:a16="http://schemas.microsoft.com/office/drawing/2014/main" val="20000"/>
                    </a:ext>
                  </a:extLst>
                </a:gridCol>
                <a:gridCol w="975875">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406334">
                <a:tc>
                  <a:txBody>
                    <a:bodyPr/>
                    <a:lstStyle/>
                    <a:p>
                      <a:pPr algn="r">
                        <a:lnSpc>
                          <a:spcPct val="115000"/>
                        </a:lnSpc>
                        <a:spcAft>
                          <a:spcPts val="0"/>
                        </a:spcAft>
                      </a:pPr>
                      <a:r>
                        <a:rPr lang="en-US" sz="1400" dirty="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extLst>
                  <a:ext uri="{0D108BD9-81ED-4DB2-BD59-A6C34878D82A}">
                    <a16:rowId xmlns:a16="http://schemas.microsoft.com/office/drawing/2014/main" val="10001"/>
                  </a:ext>
                </a:extLst>
              </a:tr>
              <a:tr h="399891">
                <a:tc>
                  <a:txBody>
                    <a:bodyPr/>
                    <a:lstStyle/>
                    <a:p>
                      <a:pPr algn="r">
                        <a:lnSpc>
                          <a:spcPct val="115000"/>
                        </a:lnSpc>
                        <a:spcAft>
                          <a:spcPts val="0"/>
                        </a:spcAft>
                      </a:pPr>
                      <a:r>
                        <a:rPr lang="en-US" sz="1400" dirty="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extLst>
                  <a:ext uri="{0D108BD9-81ED-4DB2-BD59-A6C34878D82A}">
                    <a16:rowId xmlns:a16="http://schemas.microsoft.com/office/drawing/2014/main" val="10002"/>
                  </a:ext>
                </a:extLst>
              </a:tr>
              <a:tr h="399891">
                <a:tc>
                  <a:txBody>
                    <a:bodyPr/>
                    <a:lstStyle/>
                    <a:p>
                      <a:pPr algn="r">
                        <a:lnSpc>
                          <a:spcPct val="115000"/>
                        </a:lnSpc>
                        <a:spcAft>
                          <a:spcPts val="0"/>
                        </a:spcAft>
                      </a:pPr>
                      <a:r>
                        <a:rPr lang="en-US" sz="140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3041144" y="3789040"/>
            <a:ext cx="2322944" cy="338554"/>
          </a:xfrm>
          <a:prstGeom prst="rect">
            <a:avLst/>
          </a:prstGeom>
          <a:noFill/>
        </p:spPr>
        <p:txBody>
          <a:bodyPr wrap="none" rtlCol="0">
            <a:spAutoFit/>
          </a:bodyPr>
          <a:lstStyle/>
          <a:p>
            <a:r>
              <a:rPr lang="en-US" sz="1600" dirty="0"/>
              <a:t>Assume Tick Size = 0.1</a:t>
            </a:r>
          </a:p>
        </p:txBody>
      </p:sp>
      <p:sp>
        <p:nvSpPr>
          <p:cNvPr id="8" name="TextBox 7">
            <a:extLst>
              <a:ext uri="{FF2B5EF4-FFF2-40B4-BE49-F238E27FC236}">
                <a16:creationId xmlns:a16="http://schemas.microsoft.com/office/drawing/2014/main" id="{49DDBC3D-9002-49B5-BF64-09F41ED47653}"/>
              </a:ext>
            </a:extLst>
          </p:cNvPr>
          <p:cNvSpPr txBox="1"/>
          <p:nvPr/>
        </p:nvSpPr>
        <p:spPr>
          <a:xfrm>
            <a:off x="467544" y="1804754"/>
            <a:ext cx="5037213" cy="400110"/>
          </a:xfrm>
          <a:prstGeom prst="rect">
            <a:avLst/>
          </a:prstGeom>
          <a:noFill/>
        </p:spPr>
        <p:txBody>
          <a:bodyPr wrap="none" rtlCol="0">
            <a:spAutoFit/>
          </a:bodyPr>
          <a:lstStyle/>
          <a:p>
            <a:r>
              <a:rPr lang="en-HK" sz="2000" dirty="0"/>
              <a:t>For Buy order, trade faster or slower now? </a:t>
            </a:r>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844823"/>
            <a:ext cx="7776864" cy="1000125"/>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Each order book factor is simple but put it altogether would require tuning the </a:t>
            </a:r>
            <a:r>
              <a:rPr lang="en-US" sz="1800" b="1" dirty="0">
                <a:solidFill>
                  <a:srgbClr val="0070C0"/>
                </a:solidFill>
              </a:rPr>
              <a:t>weightings</a:t>
            </a:r>
            <a:r>
              <a:rPr lang="en-US" sz="1800" dirty="0"/>
              <a:t>. </a:t>
            </a:r>
          </a:p>
          <a:p>
            <a:pPr>
              <a:buFont typeface="Arial" panose="020B0604020202020204" pitchFamily="34" charset="0"/>
              <a:buChar char="•"/>
            </a:pPr>
            <a:r>
              <a:rPr lang="en-US" sz="1800" dirty="0"/>
              <a:t>Tuning one set of weightings for all stocks or each stock has it’s own weightings?</a:t>
            </a:r>
          </a:p>
          <a:p>
            <a:pPr marL="0" indent="0"/>
            <a:endParaRPr lang="en-US" sz="1800" b="1" dirty="0">
              <a:solidFill>
                <a:srgbClr val="0070C0"/>
              </a:solidFill>
            </a:endParaRPr>
          </a:p>
          <a:p>
            <a:endParaRPr lang="en-US" sz="1800" dirty="0"/>
          </a:p>
          <a:p>
            <a:endParaRPr lang="en-US" sz="1800" dirty="0"/>
          </a:p>
        </p:txBody>
      </p:sp>
      <p:grpSp>
        <p:nvGrpSpPr>
          <p:cNvPr id="9" name="Group 8">
            <a:extLst>
              <a:ext uri="{FF2B5EF4-FFF2-40B4-BE49-F238E27FC236}">
                <a16:creationId xmlns:a16="http://schemas.microsoft.com/office/drawing/2014/main" id="{AD31F0BE-08AD-4059-9E48-E2494066D48F}"/>
              </a:ext>
            </a:extLst>
          </p:cNvPr>
          <p:cNvGrpSpPr/>
          <p:nvPr/>
        </p:nvGrpSpPr>
        <p:grpSpPr>
          <a:xfrm>
            <a:off x="1567604" y="2992374"/>
            <a:ext cx="7313380" cy="1769330"/>
            <a:chOff x="1567604" y="2992374"/>
            <a:chExt cx="7313380" cy="1769330"/>
          </a:xfrm>
        </p:grpSpPr>
        <p:sp>
          <p:nvSpPr>
            <p:cNvPr id="6" name="TextBox 5">
              <a:extLst>
                <a:ext uri="{FF2B5EF4-FFF2-40B4-BE49-F238E27FC236}">
                  <a16:creationId xmlns:a16="http://schemas.microsoft.com/office/drawing/2014/main" id="{65592811-D52E-4FB6-911A-EE9FB4F66C82}"/>
                </a:ext>
              </a:extLst>
            </p:cNvPr>
            <p:cNvSpPr txBox="1"/>
            <p:nvPr/>
          </p:nvSpPr>
          <p:spPr>
            <a:xfrm>
              <a:off x="1567604" y="3068933"/>
              <a:ext cx="5524676" cy="1692771"/>
            </a:xfrm>
            <a:prstGeom prst="rect">
              <a:avLst/>
            </a:prstGeom>
            <a:noFill/>
          </p:spPr>
          <p:txBody>
            <a:bodyPr wrap="square" rtlCol="0">
              <a:spAutoFit/>
            </a:bodyPr>
            <a:lstStyle/>
            <a:p>
              <a:endParaRPr lang="en-US" sz="2000" dirty="0"/>
            </a:p>
            <a:p>
              <a:r>
                <a:rPr lang="en-US" sz="2000" dirty="0"/>
                <a:t>One set of weightings for all stocks would be too generic and may not well for all stock as different stocks has different characteristic </a:t>
              </a:r>
            </a:p>
            <a:p>
              <a:endParaRPr lang="en-HK" sz="2000" dirty="0"/>
            </a:p>
          </p:txBody>
        </p:sp>
        <p:pic>
          <p:nvPicPr>
            <p:cNvPr id="8" name="Picture 2" descr="Vector Cartoon Illustration of Stock Market... - Stock Illustration  [65674585] - PIXTA">
              <a:extLst>
                <a:ext uri="{FF2B5EF4-FFF2-40B4-BE49-F238E27FC236}">
                  <a16:creationId xmlns:a16="http://schemas.microsoft.com/office/drawing/2014/main" id="{2A50D12C-A38C-4CE4-8E71-A505AA116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09" y="2992374"/>
              <a:ext cx="2104275" cy="1692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F37959-4429-4D7F-9064-6AA42C3D2654}"/>
              </a:ext>
            </a:extLst>
          </p:cNvPr>
          <p:cNvGrpSpPr/>
          <p:nvPr/>
        </p:nvGrpSpPr>
        <p:grpSpPr>
          <a:xfrm>
            <a:off x="263016" y="4616548"/>
            <a:ext cx="7313380" cy="1692772"/>
            <a:chOff x="263016" y="4616548"/>
            <a:chExt cx="7313380" cy="1692772"/>
          </a:xfrm>
        </p:grpSpPr>
        <p:sp>
          <p:nvSpPr>
            <p:cNvPr id="10" name="TextBox 9">
              <a:extLst>
                <a:ext uri="{FF2B5EF4-FFF2-40B4-BE49-F238E27FC236}">
                  <a16:creationId xmlns:a16="http://schemas.microsoft.com/office/drawing/2014/main" id="{A83415C2-4EA4-441D-83E5-CB5B7FDB56E7}"/>
                </a:ext>
              </a:extLst>
            </p:cNvPr>
            <p:cNvSpPr txBox="1"/>
            <p:nvPr/>
          </p:nvSpPr>
          <p:spPr>
            <a:xfrm>
              <a:off x="2319290" y="4616548"/>
              <a:ext cx="5257106" cy="1631216"/>
            </a:xfrm>
            <a:prstGeom prst="rect">
              <a:avLst/>
            </a:prstGeom>
            <a:noFill/>
          </p:spPr>
          <p:txBody>
            <a:bodyPr wrap="square" rtlCol="0">
              <a:spAutoFit/>
            </a:bodyPr>
            <a:lstStyle/>
            <a:p>
              <a:endParaRPr lang="en-US" sz="2000" dirty="0"/>
            </a:p>
            <a:p>
              <a:r>
                <a:rPr lang="en-US" sz="2000" dirty="0"/>
                <a:t>For each stock has it’s own weightings, it may not capture some correlations between similar stocks</a:t>
              </a:r>
            </a:p>
            <a:p>
              <a:endParaRPr lang="en-HK" sz="2000" dirty="0"/>
            </a:p>
          </p:txBody>
        </p:sp>
        <p:pic>
          <p:nvPicPr>
            <p:cNvPr id="1028" name="Picture 4" descr="matplotlib - How can I plot multiple lines using the same array and set  disconnect points in python? - Stack Overflow">
              <a:extLst>
                <a:ext uri="{FF2B5EF4-FFF2-40B4-BE49-F238E27FC236}">
                  <a16:creationId xmlns:a16="http://schemas.microsoft.com/office/drawing/2014/main" id="{1CD2FAB8-D7AE-4DFB-A7FB-E8DF8A9B3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4" t="6621" r="6507"/>
            <a:stretch/>
          </p:blipFill>
          <p:spPr bwMode="auto">
            <a:xfrm>
              <a:off x="263016" y="4616548"/>
              <a:ext cx="2104276" cy="16927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2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46462"/>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967156"/>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39752" y="5826750"/>
            <a:ext cx="4182555" cy="338554"/>
          </a:xfrm>
          <a:prstGeom prst="rect">
            <a:avLst/>
          </a:prstGeom>
          <a:noFill/>
        </p:spPr>
        <p:txBody>
          <a:bodyPr wrap="none" rtlCol="0">
            <a:spAutoFit/>
          </a:bodyPr>
          <a:lstStyle/>
          <a:p>
            <a:r>
              <a:rPr lang="en-US" sz="1600" b="1" i="1" dirty="0"/>
              <a:t>Source</a:t>
            </a:r>
            <a:r>
              <a:rPr lang="en-US" sz="1600" i="1" dirty="0"/>
              <a:t>: Goldman Sachs Securities Division</a:t>
            </a:r>
          </a:p>
        </p:txBody>
      </p:sp>
      <p:sp>
        <p:nvSpPr>
          <p:cNvPr id="4" name="TextBox 3">
            <a:extLst>
              <a:ext uri="{FF2B5EF4-FFF2-40B4-BE49-F238E27FC236}">
                <a16:creationId xmlns:a16="http://schemas.microsoft.com/office/drawing/2014/main" id="{ADADC9FC-678C-49BF-8954-1154F786406A}"/>
              </a:ext>
            </a:extLst>
          </p:cNvPr>
          <p:cNvSpPr txBox="1"/>
          <p:nvPr/>
        </p:nvSpPr>
        <p:spPr>
          <a:xfrm>
            <a:off x="683568" y="1772816"/>
            <a:ext cx="1452642" cy="400110"/>
          </a:xfrm>
          <a:prstGeom prst="rect">
            <a:avLst/>
          </a:prstGeom>
          <a:noFill/>
        </p:spPr>
        <p:txBody>
          <a:bodyPr wrap="none" rtlCol="0">
            <a:spAutoFit/>
          </a:bodyPr>
          <a:lstStyle/>
          <a:p>
            <a:r>
              <a:rPr lang="en-US" sz="2000" b="1" u="sng" dirty="0"/>
              <a:t>Clustering</a:t>
            </a:r>
            <a:endParaRPr lang="en-US" sz="2400" b="1" u="sng" dirty="0"/>
          </a:p>
        </p:txBody>
      </p:sp>
      <p:sp>
        <p:nvSpPr>
          <p:cNvPr id="6" name="TextBox 5">
            <a:extLst>
              <a:ext uri="{FF2B5EF4-FFF2-40B4-BE49-F238E27FC236}">
                <a16:creationId xmlns:a16="http://schemas.microsoft.com/office/drawing/2014/main" id="{1FA90E9E-BD7A-4206-94AC-46DC6554A9BC}"/>
              </a:ext>
            </a:extLst>
          </p:cNvPr>
          <p:cNvSpPr txBox="1"/>
          <p:nvPr/>
        </p:nvSpPr>
        <p:spPr>
          <a:xfrm>
            <a:off x="683568" y="2204864"/>
            <a:ext cx="7393632" cy="707886"/>
          </a:xfrm>
          <a:prstGeom prst="rect">
            <a:avLst/>
          </a:prstGeom>
          <a:noFill/>
        </p:spPr>
        <p:txBody>
          <a:bodyPr wrap="square" rtlCol="0">
            <a:spAutoFit/>
          </a:bodyPr>
          <a:lstStyle/>
          <a:p>
            <a:r>
              <a:rPr lang="en-HK" sz="2000" dirty="0"/>
              <a:t>Group stocks with similar characterises into one cluster and set with the same weightings</a:t>
            </a:r>
          </a:p>
        </p:txBody>
      </p:sp>
    </p:spTree>
    <p:extLst>
      <p:ext uri="{BB962C8B-B14F-4D97-AF65-F5344CB8AC3E}">
        <p14:creationId xmlns:p14="http://schemas.microsoft.com/office/powerpoint/2010/main" val="27069430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30963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Order book </a:t>
            </a:r>
            <a:r>
              <a:rPr lang="en-US" sz="1600" b="1" dirty="0">
                <a:solidFill>
                  <a:srgbClr val="0070C0"/>
                </a:solidFill>
              </a:rPr>
              <a:t>queue priority</a:t>
            </a:r>
            <a:r>
              <a:rPr lang="en-US" sz="1600" dirty="0"/>
              <a:t>: </a:t>
            </a:r>
          </a:p>
          <a:p>
            <a:pPr marL="685800" lvl="1">
              <a:buFont typeface="Arial" panose="020B0604020202020204" pitchFamily="34" charset="0"/>
              <a:buChar char="•"/>
            </a:pPr>
            <a:r>
              <a:rPr lang="en-US" sz="1400" b="1" dirty="0">
                <a:solidFill>
                  <a:srgbClr val="0070C0"/>
                </a:solidFill>
              </a:rPr>
              <a:t>Price </a:t>
            </a:r>
            <a:r>
              <a:rPr lang="en-US" sz="1400" dirty="0"/>
              <a:t>: </a:t>
            </a:r>
            <a:r>
              <a:rPr lang="en-US" sz="1400" b="1" dirty="0">
                <a:solidFill>
                  <a:srgbClr val="0070C0"/>
                </a:solidFill>
              </a:rPr>
              <a:t>higher</a:t>
            </a:r>
            <a:r>
              <a:rPr lang="en-US" sz="1400" dirty="0"/>
              <a:t> price for </a:t>
            </a:r>
            <a:r>
              <a:rPr lang="en-US" sz="1400" b="1" dirty="0">
                <a:solidFill>
                  <a:srgbClr val="0070C0"/>
                </a:solidFill>
              </a:rPr>
              <a:t>Buy</a:t>
            </a:r>
            <a:r>
              <a:rPr lang="en-US" sz="1400" dirty="0"/>
              <a:t> (</a:t>
            </a:r>
            <a:r>
              <a:rPr lang="en-US" sz="1400" b="1" dirty="0">
                <a:solidFill>
                  <a:srgbClr val="0070C0"/>
                </a:solidFill>
              </a:rPr>
              <a:t>lower</a:t>
            </a:r>
            <a:r>
              <a:rPr lang="en-US" sz="1400" dirty="0"/>
              <a:t> price for </a:t>
            </a:r>
            <a:r>
              <a:rPr lang="en-US" sz="1400" b="1" dirty="0">
                <a:solidFill>
                  <a:srgbClr val="0070C0"/>
                </a:solidFill>
              </a:rPr>
              <a:t>Sell</a:t>
            </a:r>
            <a:r>
              <a:rPr lang="en-US" sz="1400" dirty="0"/>
              <a:t>) has higher queue priority</a:t>
            </a:r>
          </a:p>
          <a:p>
            <a:pPr marL="685800" lvl="1">
              <a:buFont typeface="Arial" panose="020B0604020202020204" pitchFamily="34" charset="0"/>
              <a:buChar char="•"/>
            </a:pPr>
            <a:r>
              <a:rPr lang="en-US" sz="1400" b="1" dirty="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a:solidFill>
                  <a:srgbClr val="0070C0"/>
                </a:solidFill>
              </a:rPr>
              <a:t> </a:t>
            </a:r>
          </a:p>
          <a:p>
            <a:pPr marL="0" indent="0"/>
            <a:endParaRPr lang="en-US" sz="1600" dirty="0"/>
          </a:p>
          <a:p>
            <a:pPr marL="285750" indent="-285750">
              <a:buFont typeface="Arial" panose="020B0604020202020204" pitchFamily="34" charset="0"/>
              <a:buChar char="•"/>
            </a:pPr>
            <a:r>
              <a:rPr lang="en-US" sz="1600" dirty="0"/>
              <a:t>When Algo needs to amend or cancel the orders in the exchange, it will always </a:t>
            </a:r>
            <a:r>
              <a:rPr lang="en-US" sz="1600" b="1" dirty="0">
                <a:solidFill>
                  <a:srgbClr val="0070C0"/>
                </a:solidFill>
              </a:rPr>
              <a:t>pick the one that loses the least queue priority </a:t>
            </a:r>
            <a:r>
              <a:rPr lang="en-US" sz="1600" dirty="0"/>
              <a:t>from the price queue. </a:t>
            </a:r>
            <a:endParaRPr lang="en-US" sz="1600" dirty="0" smtClean="0"/>
          </a:p>
          <a:p>
            <a:pPr marL="0" indent="0"/>
            <a:endParaRPr lang="en-US" sz="1600" dirty="0"/>
          </a:p>
          <a:p>
            <a:pPr marL="285750" indent="-285750">
              <a:buFont typeface="Arial" panose="020B0604020202020204" pitchFamily="34" charset="0"/>
              <a:buChar char="•"/>
            </a:pPr>
            <a:r>
              <a:rPr lang="en-US" sz="1600" dirty="0" smtClean="0"/>
              <a:t>In </a:t>
            </a:r>
            <a:r>
              <a:rPr lang="en-US" sz="1600" dirty="0"/>
              <a:t>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758392842"/>
              </p:ext>
            </p:extLst>
          </p:nvPr>
        </p:nvGraphicFramePr>
        <p:xfrm>
          <a:off x="467544" y="4920956"/>
          <a:ext cx="7056783" cy="1172340"/>
        </p:xfrm>
        <a:graphic>
          <a:graphicData uri="http://schemas.openxmlformats.org/drawingml/2006/table">
            <a:tbl>
              <a:tblPr firstRow="1" firstCol="1" bandRow="1">
                <a:tableStyleId>{5C22544A-7EE6-4342-B048-85BDC9FD1C3A}</a:tableStyleId>
              </a:tblPr>
              <a:tblGrid>
                <a:gridCol w="360040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1008111">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6" name="Oval 5"/>
          <p:cNvSpPr/>
          <p:nvPr/>
        </p:nvSpPr>
        <p:spPr bwMode="auto">
          <a:xfrm>
            <a:off x="3512686" y="5219094"/>
            <a:ext cx="555258" cy="28803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Order Actions:</a:t>
            </a:r>
          </a:p>
          <a:p>
            <a:endParaRPr lang="en-US" sz="1600" dirty="0"/>
          </a:p>
          <a:p>
            <a:pPr marL="285750" indent="-285750">
              <a:buFont typeface="Arial" panose="020B0604020202020204" pitchFamily="34" charset="0"/>
              <a:buChar char="•"/>
            </a:pPr>
            <a:r>
              <a:rPr lang="en-US" sz="1600" b="1" dirty="0"/>
              <a:t>Amend Quantity down -&gt;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extLst>
                    <a:ext uri="{9D8B030D-6E8A-4147-A177-3AD203B41FA5}">
                      <a16:colId xmlns:a16="http://schemas.microsoft.com/office/drawing/2014/main" val="20000"/>
                    </a:ext>
                  </a:extLst>
                </a:gridCol>
                <a:gridCol w="1313365">
                  <a:extLst>
                    <a:ext uri="{9D8B030D-6E8A-4147-A177-3AD203B41FA5}">
                      <a16:colId xmlns:a16="http://schemas.microsoft.com/office/drawing/2014/main" val="20001"/>
                    </a:ext>
                  </a:extLst>
                </a:gridCol>
                <a:gridCol w="73620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0"/>
                  </a:ext>
                </a:extLst>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extLst>
                  <a:ext uri="{0D108BD9-81ED-4DB2-BD59-A6C34878D82A}">
                    <a16:rowId xmlns:a16="http://schemas.microsoft.com/office/drawing/2014/main" val="10001"/>
                  </a:ext>
                </a:extLst>
              </a:tr>
              <a:tr h="298138">
                <a:tc>
                  <a:txBody>
                    <a:bodyPr/>
                    <a:lstStyle/>
                    <a:p>
                      <a:pPr algn="r">
                        <a:lnSpc>
                          <a:spcPct val="115000"/>
                        </a:lnSpc>
                        <a:spcAft>
                          <a:spcPts val="0"/>
                        </a:spcAft>
                      </a:pPr>
                      <a:r>
                        <a:rPr lang="en-US" sz="1400" dirty="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2"/>
                  </a:ext>
                </a:extLst>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a:t>One VWAP Algo order </a:t>
            </a:r>
            <a:r>
              <a:rPr lang="en-US" sz="1600" b="1" dirty="0">
                <a:solidFill>
                  <a:srgbClr val="0070C0"/>
                </a:solidFill>
              </a:rPr>
              <a:t>manages many Child </a:t>
            </a:r>
            <a:r>
              <a:rPr lang="en-US" sz="1600" dirty="0"/>
              <a:t>(Exchange) orders.</a:t>
            </a:r>
          </a:p>
          <a:p>
            <a:pPr marL="0" indent="0"/>
            <a:endParaRPr lang="en-US" sz="1600" dirty="0"/>
          </a:p>
          <a:p>
            <a:pPr marL="0" indent="0"/>
            <a:r>
              <a:rPr lang="en-US" sz="1600" dirty="0"/>
              <a:t>If Algo needs to send </a:t>
            </a:r>
            <a:r>
              <a:rPr lang="en-US" sz="1600" dirty="0" smtClean="0"/>
              <a:t>800 </a:t>
            </a:r>
            <a:r>
              <a:rPr lang="en-US" sz="1600" dirty="0" err="1"/>
              <a:t>Qty</a:t>
            </a:r>
            <a:r>
              <a:rPr lang="en-US" sz="1600" dirty="0"/>
              <a:t> to the exchange. Which one is preferred?</a:t>
            </a:r>
          </a:p>
          <a:p>
            <a:pPr marL="285750" indent="-285750">
              <a:buFont typeface="Arial" panose="020B0604020202020204" pitchFamily="34" charset="0"/>
              <a:buChar char="•"/>
            </a:pPr>
            <a:r>
              <a:rPr lang="en-US" sz="1600" dirty="0"/>
              <a:t>1 order x </a:t>
            </a:r>
            <a:r>
              <a:rPr lang="en-US" sz="1600" dirty="0" smtClean="0"/>
              <a:t>800 </a:t>
            </a:r>
            <a:r>
              <a:rPr lang="en-US" sz="1600" dirty="0"/>
              <a:t>QTY</a:t>
            </a:r>
          </a:p>
          <a:p>
            <a:pPr marL="285750" indent="-285750">
              <a:buFont typeface="Arial" panose="020B0604020202020204" pitchFamily="34" charset="0"/>
              <a:buChar char="•"/>
            </a:pPr>
            <a:r>
              <a:rPr lang="en-US" sz="1600" dirty="0" smtClean="0"/>
              <a:t>2 </a:t>
            </a:r>
            <a:r>
              <a:rPr lang="en-US" sz="1600" dirty="0"/>
              <a:t>orders x </a:t>
            </a:r>
            <a:r>
              <a:rPr lang="en-US" sz="1600" dirty="0" smtClean="0"/>
              <a:t>400 </a:t>
            </a:r>
            <a:r>
              <a:rPr lang="en-US" sz="1600" dirty="0"/>
              <a:t>QTY</a:t>
            </a:r>
          </a:p>
          <a:p>
            <a:pPr marL="0" indent="0"/>
            <a:endParaRPr lang="en-US" sz="1600" dirty="0"/>
          </a:p>
          <a:p>
            <a:pPr marL="0" indent="0"/>
            <a:endParaRPr lang="en-US" sz="1600" dirty="0"/>
          </a:p>
          <a:p>
            <a:pPr marL="0" indent="0"/>
            <a:r>
              <a:rPr lang="en-US" sz="1400" dirty="0"/>
              <a:t>Generally</a:t>
            </a:r>
            <a:r>
              <a:rPr lang="en-US" sz="1400" b="1" dirty="0">
                <a:solidFill>
                  <a:srgbClr val="0070C0"/>
                </a:solidFill>
              </a:rPr>
              <a:t> send </a:t>
            </a:r>
            <a:r>
              <a:rPr lang="en-US" sz="1400" b="1" dirty="0" smtClean="0">
                <a:solidFill>
                  <a:srgbClr val="0070C0"/>
                </a:solidFill>
              </a:rPr>
              <a:t>2 </a:t>
            </a:r>
            <a:r>
              <a:rPr lang="en-US" sz="1400" b="1" dirty="0">
                <a:solidFill>
                  <a:srgbClr val="0070C0"/>
                </a:solidFill>
              </a:rPr>
              <a:t>orders x </a:t>
            </a:r>
            <a:r>
              <a:rPr lang="en-US" sz="1400" b="1" dirty="0" smtClean="0">
                <a:solidFill>
                  <a:srgbClr val="0070C0"/>
                </a:solidFill>
              </a:rPr>
              <a:t>400 </a:t>
            </a:r>
            <a:r>
              <a:rPr lang="en-US" sz="1400" b="1" dirty="0">
                <a:solidFill>
                  <a:srgbClr val="0070C0"/>
                </a:solidFill>
              </a:rPr>
              <a:t>QTY </a:t>
            </a:r>
            <a:r>
              <a:rPr lang="en-US" sz="1400" dirty="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7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VWAP</a:t>
            </a:r>
          </a:p>
        </p:txBody>
      </p:sp>
      <p:sp>
        <p:nvSpPr>
          <p:cNvPr id="7" name="Content Placeholder 1"/>
          <p:cNvSpPr txBox="1">
            <a:spLocks/>
          </p:cNvSpPr>
          <p:nvPr/>
        </p:nvSpPr>
        <p:spPr>
          <a:xfrm>
            <a:off x="395536" y="1700808"/>
            <a:ext cx="4248472" cy="37444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When </a:t>
            </a:r>
            <a:r>
              <a:rPr lang="en-US" sz="1600" dirty="0"/>
              <a:t>VWAP </a:t>
            </a:r>
            <a:r>
              <a:rPr lang="en-US" sz="1600" dirty="0" err="1"/>
              <a:t>Algo</a:t>
            </a:r>
            <a:r>
              <a:rPr lang="en-US" sz="1600" dirty="0"/>
              <a:t> </a:t>
            </a:r>
            <a:r>
              <a:rPr lang="en-US" sz="1600" dirty="0" smtClean="0"/>
              <a:t>is </a:t>
            </a:r>
            <a:r>
              <a:rPr lang="en-US" sz="1600" b="1" dirty="0" smtClean="0">
                <a:solidFill>
                  <a:srgbClr val="0070C0"/>
                </a:solidFill>
              </a:rPr>
              <a:t>behind the execution schedule</a:t>
            </a:r>
            <a:r>
              <a:rPr lang="en-US" sz="1600" dirty="0" smtClean="0"/>
              <a:t>, it requires to get some fills to catchup the schedule.</a:t>
            </a:r>
            <a:endParaRPr lang="en-US" sz="1600" dirty="0"/>
          </a:p>
          <a:p>
            <a:pPr marL="0" indent="0"/>
            <a:endParaRPr lang="en-US" sz="1600" dirty="0"/>
          </a:p>
          <a:p>
            <a:pPr marL="0" indent="0"/>
            <a:r>
              <a:rPr lang="en-US" sz="1600" dirty="0" smtClean="0"/>
              <a:t>With </a:t>
            </a:r>
            <a:r>
              <a:rPr lang="en-US" sz="1600" b="1" dirty="0">
                <a:solidFill>
                  <a:srgbClr val="0070C0"/>
                </a:solidFill>
              </a:rPr>
              <a:t>two </a:t>
            </a:r>
            <a:r>
              <a:rPr lang="en-US" sz="1600" b="1" dirty="0" smtClean="0">
                <a:solidFill>
                  <a:srgbClr val="0070C0"/>
                </a:solidFill>
              </a:rPr>
              <a:t>child orders </a:t>
            </a:r>
            <a:r>
              <a:rPr lang="en-US" sz="1600" dirty="0" smtClean="0"/>
              <a:t>in the exchange, what should the </a:t>
            </a:r>
            <a:r>
              <a:rPr lang="en-US" sz="1600" dirty="0" err="1" smtClean="0"/>
              <a:t>Algo</a:t>
            </a:r>
            <a:r>
              <a:rPr lang="en-US" sz="1600" dirty="0" smtClean="0"/>
              <a:t> now?</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Amend the </a:t>
            </a:r>
            <a:r>
              <a:rPr lang="en-US" sz="1600" b="1" dirty="0" smtClean="0">
                <a:solidFill>
                  <a:srgbClr val="0070C0"/>
                </a:solidFill>
              </a:rPr>
              <a:t>newer order </a:t>
            </a:r>
            <a:r>
              <a:rPr lang="en-US" sz="1600" dirty="0" smtClean="0"/>
              <a:t>price to get fill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Send a </a:t>
            </a:r>
            <a:r>
              <a:rPr lang="en-US" sz="1600" b="1" dirty="0">
                <a:solidFill>
                  <a:srgbClr val="0070C0"/>
                </a:solidFill>
              </a:rPr>
              <a:t>new order </a:t>
            </a:r>
            <a:r>
              <a:rPr lang="en-US" sz="1600" dirty="0" smtClean="0"/>
              <a:t>to get fill</a:t>
            </a:r>
            <a:endParaRPr lang="en-US" sz="1600" dirty="0"/>
          </a:p>
          <a:p>
            <a:pPr marL="0" indent="0"/>
            <a:endParaRPr lang="en-US" sz="1600" dirty="0"/>
          </a:p>
          <a:p>
            <a:pPr marL="0" indent="0"/>
            <a:endParaRPr lang="en-US" sz="16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4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Trading Strategies</a:t>
            </a:r>
            <a:endParaRPr lang="en-US" dirty="0"/>
          </a:p>
        </p:txBody>
      </p:sp>
      <p:sp>
        <p:nvSpPr>
          <p:cNvPr id="7" name="Content Placeholder 1"/>
          <p:cNvSpPr txBox="1">
            <a:spLocks/>
          </p:cNvSpPr>
          <p:nvPr/>
        </p:nvSpPr>
        <p:spPr>
          <a:xfrm>
            <a:off x="107504" y="1844824"/>
            <a:ext cx="5376092" cy="41764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Trading for </a:t>
            </a:r>
            <a:r>
              <a:rPr lang="en-US" sz="2000" b="1" dirty="0">
                <a:solidFill>
                  <a:srgbClr val="0070C0"/>
                </a:solidFill>
              </a:rPr>
              <a:t>Money</a:t>
            </a:r>
            <a:r>
              <a:rPr lang="en-US" sz="2000" dirty="0" smtClean="0"/>
              <a:t>:</a:t>
            </a:r>
            <a:endParaRPr lang="en-US" sz="2000" dirty="0"/>
          </a:p>
          <a:p>
            <a:pPr lvl="1">
              <a:buFont typeface="Arial" panose="020B0604020202020204" pitchFamily="34" charset="0"/>
              <a:buChar char="•"/>
            </a:pPr>
            <a:r>
              <a:rPr lang="en-US" sz="1600" b="1" dirty="0" smtClean="0"/>
              <a:t>Beat the Markets</a:t>
            </a:r>
            <a:r>
              <a:rPr lang="en-US" sz="1600" dirty="0" smtClean="0"/>
              <a:t>: Index/Statistical </a:t>
            </a:r>
            <a:r>
              <a:rPr lang="en-US" sz="1600" dirty="0"/>
              <a:t>Arbitrage, Trend Following, Equities Long/Short, </a:t>
            </a:r>
            <a:r>
              <a:rPr lang="en-US" sz="1600" dirty="0" smtClean="0"/>
              <a:t>Macro, </a:t>
            </a:r>
            <a:r>
              <a:rPr lang="en-US" sz="1600" dirty="0"/>
              <a:t>Market </a:t>
            </a:r>
            <a:r>
              <a:rPr lang="en-US" sz="1600" dirty="0" smtClean="0"/>
              <a:t>Making</a:t>
            </a:r>
          </a:p>
          <a:p>
            <a:pPr lvl="1">
              <a:buFont typeface="Arial" panose="020B0604020202020204" pitchFamily="34" charset="0"/>
              <a:buChar char="•"/>
            </a:pPr>
            <a:r>
              <a:rPr lang="en-US" sz="1600" b="1" dirty="0"/>
              <a:t>High Frequency </a:t>
            </a:r>
            <a:r>
              <a:rPr lang="en-US" sz="1600" b="1" dirty="0" smtClean="0"/>
              <a:t>Trading</a:t>
            </a:r>
            <a:r>
              <a:rPr lang="en-US" sz="1600" dirty="0" smtClean="0"/>
              <a:t>: </a:t>
            </a:r>
            <a:r>
              <a:rPr lang="en-US" sz="1600" dirty="0"/>
              <a:t>Latency / Venue / Instrument Arbitrage</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r>
              <a:rPr lang="en-US" sz="2000" dirty="0" smtClean="0"/>
              <a:t>:</a:t>
            </a:r>
            <a:endParaRPr lang="en-US" sz="2000" dirty="0"/>
          </a:p>
          <a:p>
            <a:pPr lvl="1">
              <a:buFont typeface="Arial" panose="020B0604020202020204" pitchFamily="34" charset="0"/>
              <a:buChar char="•"/>
            </a:pPr>
            <a:r>
              <a:rPr lang="en-US" sz="1600" b="1" dirty="0"/>
              <a:t>Agency Execution </a:t>
            </a:r>
            <a:r>
              <a:rPr lang="en-US" sz="1600" b="1" dirty="0" err="1"/>
              <a:t>Algos</a:t>
            </a:r>
            <a:r>
              <a:rPr lang="en-US" sz="1600" dirty="0"/>
              <a:t> </a:t>
            </a:r>
            <a:r>
              <a:rPr lang="en-US" sz="1600" dirty="0" smtClean="0"/>
              <a:t>(for institutional clients to break </a:t>
            </a:r>
            <a:r>
              <a:rPr lang="en-US" sz="1600" dirty="0"/>
              <a:t>down large order for controlled market </a:t>
            </a:r>
            <a:r>
              <a:rPr lang="en-US" sz="1600" dirty="0" smtClean="0"/>
              <a:t>impact):  VWAP, Implementation Shortfall</a:t>
            </a:r>
            <a:endParaRPr lang="en-US" sz="1600" dirty="0"/>
          </a:p>
          <a:p>
            <a:pPr lvl="1">
              <a:buFont typeface="Arial" panose="020B0604020202020204" pitchFamily="34" charset="0"/>
              <a:buChar char="•"/>
            </a:pPr>
            <a:r>
              <a:rPr lang="en-US" sz="1600" b="1" dirty="0"/>
              <a:t>Prevent Information </a:t>
            </a:r>
            <a:r>
              <a:rPr lang="en-US" sz="1600" b="1" dirty="0" smtClean="0"/>
              <a:t>leakage</a:t>
            </a:r>
            <a:r>
              <a:rPr lang="en-US" sz="1600" dirty="0" smtClean="0"/>
              <a:t>: Stealth</a:t>
            </a:r>
            <a:r>
              <a:rPr lang="en-US" sz="1600" dirty="0"/>
              <a:t>, </a:t>
            </a:r>
            <a:r>
              <a:rPr lang="en-US" sz="1600" dirty="0" smtClean="0"/>
              <a:t>Iceberg</a:t>
            </a:r>
            <a:endParaRPr lang="en-US" sz="1600" dirty="0"/>
          </a:p>
          <a:p>
            <a:pPr lvl="1">
              <a:buFont typeface="Arial" panose="020B0604020202020204" pitchFamily="34" charset="0"/>
              <a:buChar char="•"/>
            </a:pPr>
            <a:endParaRPr lang="en-US" sz="1800" dirty="0"/>
          </a:p>
          <a:p>
            <a:pPr>
              <a:buFont typeface="Arial" panose="020B0604020202020204" pitchFamily="34" charset="0"/>
              <a:buChar char="•"/>
            </a:pPr>
            <a:endParaRPr lang="en-US" sz="2000" dirty="0"/>
          </a:p>
          <a:p>
            <a:pPr lvl="1">
              <a:buFont typeface="Arial" panose="020B0604020202020204" pitchFamily="34" charset="0"/>
              <a:buChar char="•"/>
            </a:pPr>
            <a:endParaRPr lang="en-US" sz="1800" dirty="0"/>
          </a:p>
        </p:txBody>
      </p:sp>
      <p:pic>
        <p:nvPicPr>
          <p:cNvPr id="2" name="Picture 1"/>
          <p:cNvPicPr>
            <a:picLocks noChangeAspect="1"/>
          </p:cNvPicPr>
          <p:nvPr/>
        </p:nvPicPr>
        <p:blipFill>
          <a:blip r:embed="rId3"/>
          <a:stretch>
            <a:fillRect/>
          </a:stretch>
        </p:blipFill>
        <p:spPr>
          <a:xfrm>
            <a:off x="5609592" y="1418387"/>
            <a:ext cx="3138872" cy="4530893"/>
          </a:xfrm>
          <a:prstGeom prst="rect">
            <a:avLst/>
          </a:prstGeom>
        </p:spPr>
      </p:pic>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solidFill>
                  <a:srgbClr val="0070C0"/>
                </a:solidFill>
                <a:latin typeface="Arial" panose="020B0604020202020204" pitchFamily="34" charset="0"/>
                <a:cs typeface="Arial" panose="020B0604020202020204" pitchFamily="34" charset="0"/>
              </a:rPr>
              <a:t>Passive tracking </a:t>
            </a:r>
            <a:r>
              <a:rPr lang="en-US" sz="1800" dirty="0">
                <a:latin typeface="Arial" panose="020B0604020202020204" pitchFamily="34" charset="0"/>
                <a:cs typeface="Arial" panose="020B0604020202020204" pitchFamily="34" charset="0"/>
              </a:rPr>
              <a:t>funds provide cost-effective (low management fee) alternative to </a:t>
            </a:r>
            <a:r>
              <a:rPr lang="en-US" sz="1800" b="1" dirty="0">
                <a:solidFill>
                  <a:srgbClr val="0070C0"/>
                </a:solidFill>
                <a:latin typeface="Arial" panose="020B0604020202020204" pitchFamily="34" charset="0"/>
                <a:cs typeface="Arial" panose="020B0604020202020204" pitchFamily="34" charset="0"/>
              </a:rPr>
              <a:t>active</a:t>
            </a:r>
            <a:r>
              <a:rPr lang="en-US" sz="1800" dirty="0">
                <a:latin typeface="Arial" panose="020B0604020202020204" pitchFamily="34" charset="0"/>
                <a:cs typeface="Arial" panose="020B0604020202020204" pitchFamily="34" charset="0"/>
              </a:rPr>
              <a:t> funds (annual fee 1-2%, 20% performance bonus)</a:t>
            </a:r>
          </a:p>
          <a:p>
            <a:pPr marL="0" indent="0"/>
            <a:r>
              <a:rPr lang="en-US" sz="1800" dirty="0"/>
              <a:t>This </a:t>
            </a:r>
            <a:r>
              <a:rPr lang="en-US" sz="1800" dirty="0">
                <a:latin typeface="Arial" panose="020B0604020202020204" pitchFamily="34" charset="0"/>
                <a:cs typeface="Arial" panose="020B0604020202020204" pitchFamily="34" charset="0"/>
              </a:rPr>
              <a:t>passive</a:t>
            </a:r>
            <a:r>
              <a:rPr lang="en-US" sz="1800" dirty="0"/>
              <a:t> </a:t>
            </a:r>
            <a:r>
              <a:rPr lang="en-US" sz="1800" b="1" dirty="0">
                <a:solidFill>
                  <a:srgbClr val="0070C0"/>
                </a:solidFill>
                <a:latin typeface="Arial" panose="020B0604020202020204" pitchFamily="34" charset="0"/>
                <a:cs typeface="Arial" panose="020B0604020202020204" pitchFamily="34" charset="0"/>
              </a:rPr>
              <a:t>(index) tracking </a:t>
            </a:r>
            <a:r>
              <a:rPr lang="en-US" sz="1800" dirty="0"/>
              <a:t>fund has good </a:t>
            </a:r>
            <a:r>
              <a:rPr lang="en-US" sz="1800" b="1" dirty="0">
                <a:solidFill>
                  <a:srgbClr val="0070C0"/>
                </a:solidFill>
              </a:rPr>
              <a:t>long term track record</a:t>
            </a:r>
            <a:r>
              <a:rPr lang="en-US" sz="1800" dirty="0"/>
              <a:t>. Active </a:t>
            </a:r>
            <a:r>
              <a:rPr lang="en-US" sz="1800" b="1" dirty="0">
                <a:solidFill>
                  <a:srgbClr val="0070C0"/>
                </a:solidFill>
                <a:latin typeface="Arial" panose="020B0604020202020204" pitchFamily="34" charset="0"/>
                <a:cs typeface="Arial" panose="020B0604020202020204" pitchFamily="34" charset="0"/>
              </a:rPr>
              <a:t>discretionary</a:t>
            </a:r>
            <a:r>
              <a:rPr lang="en-US" sz="1800" dirty="0"/>
              <a:t> investment may perform good for one year but not consistently over the next few years</a:t>
            </a:r>
          </a:p>
          <a:p>
            <a:pPr>
              <a:buFont typeface="Arial" panose="020B0604020202020204" pitchFamily="34" charset="0"/>
              <a:buChar char="•"/>
            </a:pPr>
            <a:endParaRPr lang="en-US" sz="1800" dirty="0"/>
          </a:p>
        </p:txBody>
      </p:sp>
      <p:grpSp>
        <p:nvGrpSpPr>
          <p:cNvPr id="9" name="Group 8"/>
          <p:cNvGrpSpPr/>
          <p:nvPr/>
        </p:nvGrpSpPr>
        <p:grpSpPr>
          <a:xfrm>
            <a:off x="1619672" y="3503220"/>
            <a:ext cx="5758051" cy="2753837"/>
            <a:chOff x="1619672" y="3503220"/>
            <a:chExt cx="5758051" cy="2753837"/>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296" b="2876"/>
            <a:stretch/>
          </p:blipFill>
          <p:spPr bwMode="auto">
            <a:xfrm>
              <a:off x="2123728" y="3503220"/>
              <a:ext cx="4945385" cy="244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19672" y="5949280"/>
              <a:ext cx="5758051" cy="307777"/>
            </a:xfrm>
            <a:prstGeom prst="rect">
              <a:avLst/>
            </a:prstGeom>
            <a:noFill/>
          </p:spPr>
          <p:txBody>
            <a:bodyPr wrap="none" rtlCol="0">
              <a:spAutoFit/>
            </a:bodyPr>
            <a:lstStyle/>
            <a:p>
              <a:r>
                <a:rPr lang="en-US" sz="1400" dirty="0"/>
                <a:t>Source: </a:t>
              </a:r>
              <a:r>
                <a:rPr lang="en-US" sz="1400" dirty="0">
                  <a:hlinkClick r:id="rId3"/>
                </a:rPr>
                <a:t>https://www.spglobal.com/spdji/en/research-insights/spiva/#us</a:t>
              </a:r>
              <a:endParaRPr lang="en-US" sz="1400" dirty="0"/>
            </a:p>
          </p:txBody>
        </p:sp>
        <p:sp>
          <p:nvSpPr>
            <p:cNvPr id="8" name="Oval 7"/>
            <p:cNvSpPr/>
            <p:nvPr/>
          </p:nvSpPr>
          <p:spPr bwMode="auto">
            <a:xfrm>
              <a:off x="2195736" y="4293096"/>
              <a:ext cx="864096" cy="28803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996768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latin typeface="Arial" panose="020B0604020202020204" pitchFamily="34" charset="0"/>
                <a:cs typeface="Arial" panose="020B0604020202020204" pitchFamily="34" charset="0"/>
              </a:rPr>
              <a:t>Tracker Fund </a:t>
            </a:r>
            <a:r>
              <a:rPr lang="zh-TW" altLang="en-US" sz="1800" dirty="0">
                <a:latin typeface="Arial" panose="020B0604020202020204" pitchFamily="34" charset="0"/>
                <a:cs typeface="Arial" panose="020B0604020202020204" pitchFamily="34" charset="0"/>
              </a:rPr>
              <a:t>盈富基金 </a:t>
            </a:r>
            <a:r>
              <a:rPr lang="en-US" sz="1800" dirty="0">
                <a:latin typeface="Arial" panose="020B0604020202020204" pitchFamily="34" charset="0"/>
                <a:cs typeface="Arial" panose="020B0604020202020204" pitchFamily="34" charset="0"/>
              </a:rPr>
              <a:t>(2800.HK) is an </a:t>
            </a:r>
            <a:r>
              <a:rPr lang="en-US" sz="1800" b="1" dirty="0">
                <a:solidFill>
                  <a:srgbClr val="0070C0"/>
                </a:solidFill>
                <a:latin typeface="Arial" panose="020B0604020202020204" pitchFamily="34" charset="0"/>
                <a:cs typeface="Arial" panose="020B0604020202020204" pitchFamily="34" charset="0"/>
              </a:rPr>
              <a:t>passive index tracking </a:t>
            </a:r>
            <a:r>
              <a:rPr lang="en-US" sz="1800" dirty="0">
                <a:latin typeface="Arial" panose="020B0604020202020204" pitchFamily="34" charset="0"/>
                <a:cs typeface="Arial" panose="020B0604020202020204" pitchFamily="34" charset="0"/>
              </a:rPr>
              <a:t>fund that replicate the performance of the underlying index (Hang Seng Index)</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489112115"/>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370840">
                <a:tc gridSpan="2">
                  <a:txBody>
                    <a:bodyPr/>
                    <a:lstStyle/>
                    <a:p>
                      <a:r>
                        <a:rPr lang="en-US" sz="1200" dirty="0"/>
                        <a:t>Key </a:t>
                      </a:r>
                      <a:r>
                        <a:rPr lang="en-US" sz="1200" dirty="0" smtClean="0"/>
                        <a:t>Info in 2019</a:t>
                      </a:r>
                      <a:endParaRPr lang="en-US" sz="1200" dirty="0"/>
                    </a:p>
                  </a:txBody>
                  <a:tcPr/>
                </a:tc>
                <a:tc hMerge="1">
                  <a:txBody>
                    <a:bodyPr/>
                    <a:lstStyle/>
                    <a:p>
                      <a:endParaRPr lang="en-US" sz="1200" dirty="0"/>
                    </a:p>
                  </a:txBody>
                  <a:tcPr/>
                </a:tc>
                <a:extLst>
                  <a:ext uri="{0D108BD9-81ED-4DB2-BD59-A6C34878D82A}">
                    <a16:rowId xmlns:a16="http://schemas.microsoft.com/office/drawing/2014/main" val="10000"/>
                  </a:ext>
                </a:extLst>
              </a:tr>
              <a:tr h="370840">
                <a:tc>
                  <a:txBody>
                    <a:bodyPr/>
                    <a:lstStyle/>
                    <a:p>
                      <a:r>
                        <a:rPr lang="en-US" sz="1200" b="1" dirty="0"/>
                        <a:t>Primary Benchmark</a:t>
                      </a:r>
                    </a:p>
                  </a:txBody>
                  <a:tcPr/>
                </a:tc>
                <a:tc>
                  <a:txBody>
                    <a:bodyPr/>
                    <a:lstStyle/>
                    <a:p>
                      <a:r>
                        <a:rPr lang="en-US" sz="1200" dirty="0"/>
                        <a:t>Hang Seng Index</a:t>
                      </a:r>
                    </a:p>
                  </a:txBody>
                  <a:tcPr/>
                </a:tc>
                <a:extLst>
                  <a:ext uri="{0D108BD9-81ED-4DB2-BD59-A6C34878D82A}">
                    <a16:rowId xmlns:a16="http://schemas.microsoft.com/office/drawing/2014/main" val="10001"/>
                  </a:ext>
                </a:extLst>
              </a:tr>
              <a:tr h="370840">
                <a:tc>
                  <a:txBody>
                    <a:bodyPr/>
                    <a:lstStyle/>
                    <a:p>
                      <a:r>
                        <a:rPr lang="en-US" sz="1200" b="1" dirty="0"/>
                        <a:t>Replication Method</a:t>
                      </a:r>
                    </a:p>
                  </a:txBody>
                  <a:tcPr/>
                </a:tc>
                <a:tc>
                  <a:txBody>
                    <a:bodyPr/>
                    <a:lstStyle/>
                    <a:p>
                      <a:r>
                        <a:rPr lang="en-US" sz="1200" dirty="0"/>
                        <a:t>Full Replication</a:t>
                      </a:r>
                    </a:p>
                  </a:txBody>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State Street Global Advisors</a:t>
                      </a:r>
                    </a:p>
                    <a:p>
                      <a:endParaRPr lang="en-US" sz="1200" dirty="0"/>
                    </a:p>
                  </a:txBody>
                  <a:tcPr/>
                </a:tc>
                <a:extLst>
                  <a:ext uri="{0D108BD9-81ED-4DB2-BD59-A6C34878D82A}">
                    <a16:rowId xmlns:a16="http://schemas.microsoft.com/office/drawing/2014/main" val="10003"/>
                  </a:ext>
                </a:extLst>
              </a:tr>
              <a:tr h="370840">
                <a:tc>
                  <a:txBody>
                    <a:bodyPr/>
                    <a:lstStyle/>
                    <a:p>
                      <a:r>
                        <a:rPr lang="en-US" sz="1200" b="1" dirty="0"/>
                        <a:t>Annual Charges</a:t>
                      </a:r>
                    </a:p>
                  </a:txBody>
                  <a:tcPr/>
                </a:tc>
                <a:tc>
                  <a:txBody>
                    <a:bodyPr/>
                    <a:lstStyle/>
                    <a:p>
                      <a:r>
                        <a:rPr lang="en-US" sz="1200" dirty="0"/>
                        <a:t>0.09%</a:t>
                      </a:r>
                    </a:p>
                  </a:txBody>
                  <a:tcPr/>
                </a:tc>
                <a:extLst>
                  <a:ext uri="{0D108BD9-81ED-4DB2-BD59-A6C34878D82A}">
                    <a16:rowId xmlns:a16="http://schemas.microsoft.com/office/drawing/2014/main" val="10004"/>
                  </a:ext>
                </a:extLst>
              </a:tr>
              <a:tr h="370840">
                <a:tc>
                  <a:txBody>
                    <a:bodyPr/>
                    <a:lstStyle/>
                    <a:p>
                      <a:r>
                        <a:rPr lang="en-US" sz="1200" b="1" dirty="0"/>
                        <a:t>Total Net Assets </a:t>
                      </a:r>
                    </a:p>
                  </a:txBody>
                  <a:tcPr/>
                </a:tc>
                <a:tc>
                  <a:txBody>
                    <a:bodyPr/>
                    <a:lstStyle/>
                    <a:p>
                      <a:r>
                        <a:rPr lang="en-US" sz="1200" dirty="0"/>
                        <a:t>HK$ 79.9</a:t>
                      </a:r>
                      <a:r>
                        <a:rPr lang="en-US" sz="1200" baseline="0" dirty="0"/>
                        <a:t> B </a:t>
                      </a:r>
                      <a:endParaRPr lang="en-US" sz="1200" dirty="0"/>
                    </a:p>
                  </a:txBody>
                  <a:tcPr/>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83389112"/>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extLst>
                    <a:ext uri="{9D8B030D-6E8A-4147-A177-3AD203B41FA5}">
                      <a16:colId xmlns:a16="http://schemas.microsoft.com/office/drawing/2014/main" val="20000"/>
                    </a:ext>
                  </a:extLst>
                </a:gridCol>
                <a:gridCol w="1280608">
                  <a:extLst>
                    <a:ext uri="{9D8B030D-6E8A-4147-A177-3AD203B41FA5}">
                      <a16:colId xmlns:a16="http://schemas.microsoft.com/office/drawing/2014/main" val="20001"/>
                    </a:ext>
                  </a:extLst>
                </a:gridCol>
              </a:tblGrid>
              <a:tr h="387307">
                <a:tc gridSpan="2">
                  <a:txBody>
                    <a:bodyPr/>
                    <a:lstStyle/>
                    <a:p>
                      <a:r>
                        <a:rPr lang="en-US" sz="1200" b="1" dirty="0"/>
                        <a:t>Top Holdings in 2019</a:t>
                      </a:r>
                    </a:p>
                  </a:txBody>
                  <a:tcPr/>
                </a:tc>
                <a:tc hMerge="1">
                  <a:txBody>
                    <a:bodyPr/>
                    <a:lstStyle/>
                    <a:p>
                      <a:endParaRPr lang="en-US" sz="1200" dirty="0"/>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extLst>
                  <a:ext uri="{0D108BD9-81ED-4DB2-BD59-A6C34878D82A}">
                    <a16:rowId xmlns:a16="http://schemas.microsoft.com/office/drawing/2014/main" val="10004"/>
                  </a:ext>
                </a:extLst>
              </a:tr>
              <a:tr h="387307">
                <a:tc>
                  <a:txBody>
                    <a:bodyPr/>
                    <a:lstStyle/>
                    <a:p>
                      <a:r>
                        <a:rPr lang="en-US" sz="1200" dirty="0"/>
                        <a:t>China Mobile</a:t>
                      </a:r>
                    </a:p>
                  </a:txBody>
                  <a:tcPr/>
                </a:tc>
                <a:tc>
                  <a:txBody>
                    <a:bodyPr/>
                    <a:lstStyle/>
                    <a:p>
                      <a:r>
                        <a:rPr lang="en-US" sz="1200" b="0" i="0" kern="1200" dirty="0">
                          <a:solidFill>
                            <a:schemeClr val="dk1"/>
                          </a:solidFill>
                          <a:effectLst/>
                          <a:latin typeface="+mn-lt"/>
                          <a:ea typeface="+mn-ea"/>
                          <a:cs typeface="+mn-cs"/>
                        </a:rPr>
                        <a:t>5.43%</a:t>
                      </a:r>
                      <a:endParaRPr lang="en-US" sz="1200" dirty="0"/>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extLst>
                  <a:ext uri="{0D108BD9-81ED-4DB2-BD59-A6C34878D82A}">
                    <a16:rowId xmlns:a16="http://schemas.microsoft.com/office/drawing/2014/main" val="10006"/>
                  </a:ext>
                </a:extLst>
              </a:tr>
            </a:tbl>
          </a:graphicData>
        </a:graphic>
      </p:graphicFrame>
      <p:sp>
        <p:nvSpPr>
          <p:cNvPr id="6" name="Oval 5"/>
          <p:cNvSpPr/>
          <p:nvPr/>
        </p:nvSpPr>
        <p:spPr bwMode="auto">
          <a:xfrm>
            <a:off x="146398" y="4221088"/>
            <a:ext cx="4065562" cy="1080120"/>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918201">
                  <a:extLst>
                    <a:ext uri="{9D8B030D-6E8A-4147-A177-3AD203B41FA5}">
                      <a16:colId xmlns:a16="http://schemas.microsoft.com/office/drawing/2014/main" val="20001"/>
                    </a:ext>
                  </a:extLst>
                </a:gridCol>
                <a:gridCol w="1026014">
                  <a:extLst>
                    <a:ext uri="{9D8B030D-6E8A-4147-A177-3AD203B41FA5}">
                      <a16:colId xmlns:a16="http://schemas.microsoft.com/office/drawing/2014/main" val="20002"/>
                    </a:ext>
                  </a:extLst>
                </a:gridCol>
              </a:tblGrid>
              <a:tr h="387307">
                <a:tc>
                  <a:txBody>
                    <a:bodyPr/>
                    <a:lstStyle/>
                    <a:p>
                      <a:r>
                        <a:rPr lang="en-US" sz="1200" b="1" dirty="0"/>
                        <a:t>Top Holdings</a:t>
                      </a:r>
                    </a:p>
                  </a:txBody>
                  <a:tcPr/>
                </a:tc>
                <a:tc>
                  <a:txBody>
                    <a:bodyPr/>
                    <a:lstStyle/>
                    <a:p>
                      <a:r>
                        <a:rPr lang="en-US" sz="1200" dirty="0"/>
                        <a:t>Original</a:t>
                      </a:r>
                    </a:p>
                  </a:txBody>
                  <a:tcPr/>
                </a:tc>
                <a:tc>
                  <a:txBody>
                    <a:bodyPr/>
                    <a:lstStyle/>
                    <a:p>
                      <a:r>
                        <a:rPr lang="en-US" sz="1200" dirty="0"/>
                        <a:t>New</a:t>
                      </a:r>
                    </a:p>
                  </a:txBody>
                  <a:tcPr/>
                </a:tc>
                <a:extLst>
                  <a:ext uri="{0D108BD9-81ED-4DB2-BD59-A6C34878D82A}">
                    <a16:rowId xmlns:a16="http://schemas.microsoft.com/office/drawing/2014/main" val="10000"/>
                  </a:ext>
                </a:extLst>
              </a:tr>
              <a:tr h="387307">
                <a:tc>
                  <a:txBody>
                    <a:bodyPr/>
                    <a:lstStyle/>
                    <a:p>
                      <a:r>
                        <a:rPr lang="en-US" sz="1200" dirty="0"/>
                        <a:t>HSBC Holdings</a:t>
                      </a:r>
                    </a:p>
                  </a:txBody>
                  <a:tcPr/>
                </a:tc>
                <a:tc>
                  <a:txBody>
                    <a:bodyPr/>
                    <a:lstStyle/>
                    <a:p>
                      <a:r>
                        <a:rPr lang="en-US" sz="1200" b="0" i="0" kern="1200" dirty="0">
                          <a:solidFill>
                            <a:schemeClr val="dk1"/>
                          </a:solidFill>
                          <a:effectLst/>
                          <a:latin typeface="+mn-lt"/>
                          <a:ea typeface="+mn-ea"/>
                          <a:cs typeface="+mn-cs"/>
                        </a:rPr>
                        <a:t>10.45%</a:t>
                      </a:r>
                      <a:endParaRPr lang="en-US" sz="1200" dirty="0"/>
                    </a:p>
                  </a:txBody>
                  <a:tcPr/>
                </a:tc>
                <a:tc>
                  <a:txBody>
                    <a:bodyPr/>
                    <a:lstStyle/>
                    <a:p>
                      <a:r>
                        <a:rPr lang="en-US" sz="1200" dirty="0"/>
                        <a:t>5.8%</a:t>
                      </a:r>
                    </a:p>
                  </a:txBody>
                  <a:tcPr/>
                </a:tc>
                <a:extLst>
                  <a:ext uri="{0D108BD9-81ED-4DB2-BD59-A6C34878D82A}">
                    <a16:rowId xmlns:a16="http://schemas.microsoft.com/office/drawing/2014/main" val="10001"/>
                  </a:ext>
                </a:extLst>
              </a:tr>
              <a:tr h="387307">
                <a:tc>
                  <a:txBody>
                    <a:bodyPr/>
                    <a:lstStyle/>
                    <a:p>
                      <a:r>
                        <a:rPr lang="en-US" sz="1200" dirty="0"/>
                        <a:t>AIA Group Ltd.</a:t>
                      </a:r>
                    </a:p>
                  </a:txBody>
                  <a:tcPr/>
                </a:tc>
                <a:tc>
                  <a:txBody>
                    <a:bodyPr/>
                    <a:lstStyle/>
                    <a:p>
                      <a:r>
                        <a:rPr lang="en-US" sz="1200" b="0" i="0" kern="1200" dirty="0">
                          <a:solidFill>
                            <a:schemeClr val="dk1"/>
                          </a:solidFill>
                          <a:effectLst/>
                          <a:latin typeface="+mn-lt"/>
                          <a:ea typeface="+mn-ea"/>
                          <a:cs typeface="+mn-cs"/>
                        </a:rPr>
                        <a:t>8.71%</a:t>
                      </a:r>
                      <a:endParaRPr lang="en-US" sz="1200" dirty="0"/>
                    </a:p>
                  </a:txBody>
                  <a:tcPr/>
                </a:tc>
                <a:tc>
                  <a:txBody>
                    <a:bodyPr/>
                    <a:lstStyle/>
                    <a:p>
                      <a:r>
                        <a:rPr lang="en-US" sz="1200" dirty="0"/>
                        <a:t>7.1%</a:t>
                      </a:r>
                    </a:p>
                  </a:txBody>
                  <a:tcPr/>
                </a:tc>
                <a:extLst>
                  <a:ext uri="{0D108BD9-81ED-4DB2-BD59-A6C34878D82A}">
                    <a16:rowId xmlns:a16="http://schemas.microsoft.com/office/drawing/2014/main" val="10002"/>
                  </a:ext>
                </a:extLst>
              </a:tr>
              <a:tr h="387307">
                <a:tc>
                  <a:txBody>
                    <a:bodyPr/>
                    <a:lstStyle/>
                    <a:p>
                      <a:r>
                        <a:rPr lang="en-US" sz="1200" dirty="0" err="1"/>
                        <a:t>Tencent</a:t>
                      </a:r>
                      <a:r>
                        <a:rPr lang="en-US" sz="1200" dirty="0"/>
                        <a:t> Holdings</a:t>
                      </a:r>
                    </a:p>
                  </a:txBody>
                  <a:tcPr/>
                </a:tc>
                <a:tc>
                  <a:txBody>
                    <a:bodyPr/>
                    <a:lstStyle/>
                    <a:p>
                      <a:r>
                        <a:rPr lang="en-US" sz="1200" b="0" i="0" kern="1200" dirty="0">
                          <a:solidFill>
                            <a:schemeClr val="dk1"/>
                          </a:solidFill>
                          <a:effectLst/>
                          <a:latin typeface="+mn-lt"/>
                          <a:ea typeface="+mn-ea"/>
                          <a:cs typeface="+mn-cs"/>
                        </a:rPr>
                        <a:t>8.48%</a:t>
                      </a:r>
                      <a:endParaRPr lang="en-US" sz="1200" dirty="0"/>
                    </a:p>
                  </a:txBody>
                  <a:tcPr/>
                </a:tc>
                <a:tc>
                  <a:txBody>
                    <a:bodyPr/>
                    <a:lstStyle/>
                    <a:p>
                      <a:r>
                        <a:rPr lang="en-US" sz="1200" dirty="0"/>
                        <a:t>12%</a:t>
                      </a:r>
                    </a:p>
                  </a:txBody>
                  <a:tcPr/>
                </a:tc>
                <a:extLst>
                  <a:ext uri="{0D108BD9-81ED-4DB2-BD59-A6C34878D82A}">
                    <a16:rowId xmlns:a16="http://schemas.microsoft.com/office/drawing/2014/main" val="10003"/>
                  </a:ext>
                </a:extLst>
              </a:tr>
              <a:tr h="387307">
                <a:tc>
                  <a:txBody>
                    <a:bodyPr/>
                    <a:lstStyle/>
                    <a:p>
                      <a:r>
                        <a:rPr lang="en-US" sz="1200" dirty="0"/>
                        <a:t>China Construction Bank</a:t>
                      </a:r>
                    </a:p>
                  </a:txBody>
                  <a:tcPr/>
                </a:tc>
                <a:tc>
                  <a:txBody>
                    <a:bodyPr/>
                    <a:lstStyle/>
                    <a:p>
                      <a:r>
                        <a:rPr lang="en-US" sz="1200" b="0" i="0" kern="1200" dirty="0">
                          <a:solidFill>
                            <a:schemeClr val="dk1"/>
                          </a:solidFill>
                          <a:effectLst/>
                          <a:latin typeface="+mn-lt"/>
                          <a:ea typeface="+mn-ea"/>
                          <a:cs typeface="+mn-cs"/>
                        </a:rPr>
                        <a:t>8.30%</a:t>
                      </a:r>
                      <a:endParaRPr lang="en-US" sz="1200" dirty="0"/>
                    </a:p>
                  </a:txBody>
                  <a:tcPr/>
                </a:tc>
                <a:tc>
                  <a:txBody>
                    <a:bodyPr/>
                    <a:lstStyle/>
                    <a:p>
                      <a:r>
                        <a:rPr lang="en-US" sz="1200" dirty="0"/>
                        <a:t>6.5%</a:t>
                      </a:r>
                    </a:p>
                  </a:txBody>
                  <a:tcPr/>
                </a:tc>
                <a:extLst>
                  <a:ext uri="{0D108BD9-81ED-4DB2-BD59-A6C34878D82A}">
                    <a16:rowId xmlns:a16="http://schemas.microsoft.com/office/drawing/2014/main" val="10004"/>
                  </a:ext>
                </a:extLst>
              </a:tr>
              <a:tr h="387307">
                <a:tc>
                  <a:txBody>
                    <a:bodyPr/>
                    <a:lstStyle/>
                    <a:p>
                      <a:r>
                        <a:rPr lang="en-US" sz="1200" dirty="0"/>
                        <a:t>Alibaba</a:t>
                      </a:r>
                    </a:p>
                  </a:txBody>
                  <a:tcPr/>
                </a:tc>
                <a:tc>
                  <a:txBody>
                    <a:bodyPr/>
                    <a:lstStyle/>
                    <a:p>
                      <a:endParaRPr lang="en-US" sz="1200" dirty="0"/>
                    </a:p>
                  </a:txBody>
                  <a:tcPr/>
                </a:tc>
                <a:tc>
                  <a:txBody>
                    <a:bodyPr/>
                    <a:lstStyle/>
                    <a:p>
                      <a:r>
                        <a:rPr lang="en-US" sz="1200" dirty="0"/>
                        <a:t>6.5%</a:t>
                      </a:r>
                    </a:p>
                  </a:txBody>
                  <a:tcPr/>
                </a:tc>
                <a:extLst>
                  <a:ext uri="{0D108BD9-81ED-4DB2-BD59-A6C34878D82A}">
                    <a16:rowId xmlns:a16="http://schemas.microsoft.com/office/drawing/2014/main" val="10005"/>
                  </a:ext>
                </a:extLst>
              </a:tr>
              <a:tr h="387307">
                <a:tc gridSpan="2">
                  <a:txBody>
                    <a:bodyPr/>
                    <a:lstStyle/>
                    <a:p>
                      <a:r>
                        <a:rPr lang="en-US" sz="1200" dirty="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a:solidFill>
                  <a:schemeClr val="tx2"/>
                </a:solidFill>
              </a:rPr>
              <a:t>Index Rebalance</a:t>
            </a:r>
          </a:p>
          <a:p>
            <a:r>
              <a:rPr lang="en-US" sz="1600" dirty="0">
                <a:hlinkClick r:id="rId3"/>
              </a:rPr>
              <a:t>Hang Seng Indexes</a:t>
            </a:r>
            <a:r>
              <a:rPr lang="en-US" sz="1600" b="1" dirty="0">
                <a:solidFill>
                  <a:srgbClr val="0070C0"/>
                </a:solidFill>
              </a:rPr>
              <a:t> has quarterly index rebalancing at </a:t>
            </a:r>
            <a:r>
              <a:rPr lang="en-US" sz="1600" b="1" dirty="0">
                <a:solidFill>
                  <a:srgbClr val="0070C0"/>
                </a:solidFill>
                <a:hlinkClick r:id="rId4"/>
              </a:rPr>
              <a:t>Mar, Jun, Sep &amp; Dec</a:t>
            </a:r>
            <a:r>
              <a:rPr lang="en-US" sz="1600" dirty="0"/>
              <a:t>. Based on the stocks and market performance review, the constituents stocks </a:t>
            </a:r>
            <a:r>
              <a:rPr lang="en-US" sz="1600" b="1" dirty="0">
                <a:solidFill>
                  <a:srgbClr val="0070C0"/>
                </a:solidFill>
              </a:rPr>
              <a:t>weighting can be adjusted </a:t>
            </a:r>
            <a:r>
              <a:rPr lang="en-US" sz="1600" dirty="0"/>
              <a:t>upwards/downwards, new stocks can be </a:t>
            </a:r>
            <a:r>
              <a:rPr lang="en-US" sz="1600" b="1" dirty="0">
                <a:solidFill>
                  <a:srgbClr val="0070C0"/>
                </a:solidFill>
              </a:rPr>
              <a:t>added</a:t>
            </a:r>
            <a:r>
              <a:rPr lang="en-US" sz="1600" dirty="0"/>
              <a:t> and existing stocks can be </a:t>
            </a:r>
            <a:r>
              <a:rPr lang="en-US" sz="1600" b="1" dirty="0">
                <a:solidFill>
                  <a:srgbClr val="0070C0"/>
                </a:solidFill>
              </a:rPr>
              <a:t>removed</a:t>
            </a:r>
            <a:r>
              <a:rPr lang="en-US" sz="1600" dirty="0">
                <a:solidFill>
                  <a:srgbClr val="0070C0"/>
                </a:solidFill>
              </a:rPr>
              <a:t> </a:t>
            </a:r>
            <a:r>
              <a:rPr lang="en-US" sz="1600" dirty="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rPr>
              <a:t>Alibaba</a:t>
            </a: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a:t>Index tracking funds (like HK Tracker Fund</a:t>
            </a:r>
            <a:r>
              <a:rPr lang="en-US" altLang="zh-TW" sz="1800" dirty="0"/>
              <a:t>) </a:t>
            </a:r>
            <a:r>
              <a:rPr lang="en-US" altLang="zh-TW" sz="1800" b="1" dirty="0">
                <a:solidFill>
                  <a:srgbClr val="0070C0"/>
                </a:solidFill>
              </a:rPr>
              <a:t>passively</a:t>
            </a:r>
            <a:r>
              <a:rPr lang="en-US" altLang="zh-TW" sz="1800" dirty="0"/>
              <a:t> track the underlying </a:t>
            </a:r>
            <a:r>
              <a:rPr lang="en-US" sz="1800" dirty="0"/>
              <a:t>index constituents. Hence those funds need to </a:t>
            </a:r>
            <a:r>
              <a:rPr lang="en-US" sz="1800" b="1" dirty="0">
                <a:solidFill>
                  <a:srgbClr val="0070C0"/>
                </a:solidFill>
              </a:rPr>
              <a:t>adjust the portfolio according to the new 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a:solidFill>
                  <a:srgbClr val="0070C0"/>
                </a:solidFill>
              </a:rPr>
              <a:t>Buy</a:t>
            </a:r>
            <a:r>
              <a:rPr lang="en-US" sz="1800" dirty="0">
                <a:solidFill>
                  <a:srgbClr val="0070C0"/>
                </a:solidFill>
              </a:rPr>
              <a:t> </a:t>
            </a:r>
            <a:r>
              <a:rPr lang="en-US" sz="1800" dirty="0"/>
              <a:t>the stocks which the weightings are </a:t>
            </a:r>
            <a:r>
              <a:rPr lang="en-US" sz="1800" b="1" dirty="0">
                <a:solidFill>
                  <a:srgbClr val="0070C0"/>
                </a:solidFill>
              </a:rPr>
              <a:t>adjusted upward or added </a:t>
            </a:r>
            <a:r>
              <a:rPr lang="en-US" sz="1800" dirty="0"/>
              <a:t>to the index; sell the stocks which the weightings are </a:t>
            </a:r>
            <a:r>
              <a:rPr lang="en-US" sz="1800" b="1" dirty="0">
                <a:solidFill>
                  <a:srgbClr val="0070C0"/>
                </a:solidFill>
              </a:rPr>
              <a:t>adjusted downward or removed</a:t>
            </a:r>
            <a:r>
              <a:rPr lang="en-US" sz="1800" dirty="0"/>
              <a:t> from the index</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As funds </a:t>
            </a:r>
            <a:r>
              <a:rPr lang="en-US" sz="1800" b="1" dirty="0">
                <a:solidFill>
                  <a:srgbClr val="0070C0"/>
                </a:solidFill>
              </a:rPr>
              <a:t>portfolio value </a:t>
            </a:r>
            <a:r>
              <a:rPr lang="en-US" sz="1800" dirty="0"/>
              <a:t>is </a:t>
            </a:r>
            <a:r>
              <a:rPr lang="en-US" sz="1800" b="1" dirty="0">
                <a:solidFill>
                  <a:srgbClr val="0070C0"/>
                </a:solidFill>
              </a:rPr>
              <a:t>mark-to-market by the closing price</a:t>
            </a:r>
            <a:r>
              <a:rPr lang="en-US" sz="1800" dirty="0"/>
              <a:t>, the execution quality of an index rebalance is </a:t>
            </a:r>
            <a:r>
              <a:rPr lang="en-US" sz="1800" b="1" dirty="0">
                <a:solidFill>
                  <a:srgbClr val="0070C0"/>
                </a:solidFill>
              </a:rPr>
              <a:t>benchmark to the closing price </a:t>
            </a:r>
            <a:r>
              <a:rPr lang="en-US" sz="1800" dirty="0"/>
              <a:t>and the trading strategy used is called </a:t>
            </a:r>
            <a:r>
              <a:rPr lang="en-US" sz="1800" b="1" dirty="0">
                <a:solidFill>
                  <a:srgbClr val="0070C0"/>
                </a:solidFill>
              </a:rPr>
              <a:t>Market-on-Close</a:t>
            </a:r>
            <a:r>
              <a:rPr lang="en-US" sz="1800" dirty="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2051720" y="5229200"/>
            <a:ext cx="5181547" cy="707886"/>
          </a:xfrm>
          <a:prstGeom prst="rect">
            <a:avLst/>
          </a:prstGeom>
          <a:noFill/>
        </p:spPr>
        <p:txBody>
          <a:bodyPr wrap="none" rtlCol="0">
            <a:spAutoFit/>
          </a:bodyPr>
          <a:lstStyle/>
          <a:p>
            <a:r>
              <a:rPr lang="en-US" sz="2000" dirty="0">
                <a:solidFill>
                  <a:srgbClr val="00B050"/>
                </a:solidFill>
              </a:rPr>
              <a:t>How to get the </a:t>
            </a:r>
            <a:r>
              <a:rPr lang="en-US" sz="2000" b="1" dirty="0">
                <a:solidFill>
                  <a:srgbClr val="00B050"/>
                </a:solidFill>
              </a:rPr>
              <a:t>close price </a:t>
            </a:r>
            <a:r>
              <a:rPr lang="en-US" sz="2000" dirty="0">
                <a:solidFill>
                  <a:srgbClr val="00B050"/>
                </a:solidFill>
              </a:rPr>
              <a:t>of the day? </a:t>
            </a:r>
            <a:endParaRPr lang="en-US" sz="2000" dirty="0" smtClean="0">
              <a:solidFill>
                <a:srgbClr val="00B050"/>
              </a:solidFill>
            </a:endParaRPr>
          </a:p>
          <a:p>
            <a:r>
              <a:rPr lang="en-US" sz="2000" dirty="0" smtClean="0">
                <a:solidFill>
                  <a:srgbClr val="00B050"/>
                </a:solidFill>
              </a:rPr>
              <a:t>Is </a:t>
            </a:r>
            <a:r>
              <a:rPr lang="en-US" sz="2000" dirty="0">
                <a:solidFill>
                  <a:srgbClr val="00B050"/>
                </a:solidFill>
              </a:rPr>
              <a:t>it the </a:t>
            </a:r>
            <a:r>
              <a:rPr lang="en-US" sz="2000" b="1" u="sng" dirty="0">
                <a:solidFill>
                  <a:srgbClr val="00B050"/>
                </a:solidFill>
              </a:rPr>
              <a:t>last </a:t>
            </a:r>
            <a:r>
              <a:rPr lang="en-US" sz="2000" b="1" u="sng" dirty="0" smtClean="0">
                <a:solidFill>
                  <a:srgbClr val="00B050"/>
                </a:solidFill>
              </a:rPr>
              <a:t>trade</a:t>
            </a:r>
            <a:r>
              <a:rPr lang="en-US" sz="2000" dirty="0" smtClean="0">
                <a:solidFill>
                  <a:srgbClr val="00B050"/>
                </a:solidFill>
              </a:rPr>
              <a:t> in Cont. Trading session?</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32403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276064035"/>
              </p:ext>
            </p:extLst>
          </p:nvPr>
        </p:nvGraphicFramePr>
        <p:xfrm>
          <a:off x="1403648" y="2204864"/>
          <a:ext cx="5472608" cy="3043965"/>
        </p:xfrm>
        <a:graphic>
          <a:graphicData uri="http://schemas.openxmlformats.org/drawingml/2006/table">
            <a:tbl>
              <a:tblPr>
                <a:tableStyleId>{5C22544A-7EE6-4342-B048-85BDC9FD1C3A}</a:tableStyleId>
              </a:tblPr>
              <a:tblGrid>
                <a:gridCol w="1224136">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86504">
                  <a:extLst>
                    <a:ext uri="{9D8B030D-6E8A-4147-A177-3AD203B41FA5}">
                      <a16:colId xmlns:a16="http://schemas.microsoft.com/office/drawing/2014/main" val="20003"/>
                    </a:ext>
                  </a:extLst>
                </a:gridCol>
                <a:gridCol w="1917752">
                  <a:extLst>
                    <a:ext uri="{9D8B030D-6E8A-4147-A177-3AD203B41FA5}">
                      <a16:colId xmlns:a16="http://schemas.microsoft.com/office/drawing/2014/main" val="20004"/>
                    </a:ext>
                  </a:extLst>
                </a:gridCol>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0"/>
                  </a:ext>
                </a:extLst>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1"/>
                  </a:ext>
                </a:extLst>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2"/>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3"/>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extLst>
                  <a:ext uri="{0D108BD9-81ED-4DB2-BD59-A6C34878D82A}">
                    <a16:rowId xmlns:a16="http://schemas.microsoft.com/office/drawing/2014/main" val="10004"/>
                  </a:ext>
                </a:extLst>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5"/>
                  </a:ext>
                </a:extLst>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6"/>
                  </a:ext>
                </a:extLst>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7"/>
                  </a:ext>
                </a:extLst>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8"/>
                  </a:ext>
                </a:extLst>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09"/>
                  </a:ext>
                </a:extLst>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extLst>
                  <a:ext uri="{0D108BD9-81ED-4DB2-BD59-A6C34878D82A}">
                    <a16:rowId xmlns:a16="http://schemas.microsoft.com/office/drawing/2014/main" val="10010"/>
                  </a:ext>
                </a:extLst>
              </a:tr>
            </a:tbl>
          </a:graphicData>
        </a:graphic>
      </p:graphicFrame>
      <p:sp>
        <p:nvSpPr>
          <p:cNvPr id="4" name="Rectangle 3"/>
          <p:cNvSpPr/>
          <p:nvPr/>
        </p:nvSpPr>
        <p:spPr bwMode="auto">
          <a:xfrm>
            <a:off x="1187624" y="4149080"/>
            <a:ext cx="5832648" cy="122413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1331640" y="5661248"/>
            <a:ext cx="5529078" cy="400110"/>
          </a:xfrm>
          <a:prstGeom prst="rect">
            <a:avLst/>
          </a:prstGeom>
          <a:noFill/>
        </p:spPr>
        <p:txBody>
          <a:bodyPr wrap="none" rtlCol="0">
            <a:spAutoFit/>
          </a:bodyPr>
          <a:lstStyle/>
          <a:p>
            <a:r>
              <a:rPr lang="en-US" sz="2000" dirty="0"/>
              <a:t>Closing Price is determined in </a:t>
            </a:r>
            <a:r>
              <a:rPr lang="en-US" sz="2000" b="1" dirty="0">
                <a:solidFill>
                  <a:srgbClr val="0070C0"/>
                </a:solidFill>
              </a:rPr>
              <a:t>closing auction</a:t>
            </a:r>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solidFill>
                  <a:srgbClr val="00B050"/>
                </a:solidFill>
              </a:rPr>
              <a:t>Why we need Close auction (or Open auction)?</a:t>
            </a:r>
            <a:r>
              <a:rPr lang="en-US" sz="1800" dirty="0"/>
              <a:t/>
            </a:r>
            <a:br>
              <a:rPr lang="en-US" sz="1800" dirty="0"/>
            </a:br>
            <a:endParaRPr lang="en-US" sz="1800" dirty="0"/>
          </a:p>
          <a:p>
            <a:pPr lvl="1">
              <a:buFont typeface="Arial" panose="020B0604020202020204" pitchFamily="34" charset="0"/>
              <a:buChar char="•"/>
            </a:pPr>
            <a:r>
              <a:rPr lang="en-US" sz="1600" dirty="0"/>
              <a:t>Close price has significant meaning for </a:t>
            </a:r>
            <a:r>
              <a:rPr lang="en-US" sz="1600" b="1" dirty="0">
                <a:solidFill>
                  <a:srgbClr val="0070C0"/>
                </a:solidFill>
              </a:rPr>
              <a:t>benchmarking and mark-to-market. </a:t>
            </a:r>
            <a:r>
              <a:rPr lang="en-US" sz="1600" dirty="0"/>
              <a:t>Similarly open price is for measuring the intraday price movement.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desirable to have one trade to determine the open/close price (which is easier to </a:t>
            </a:r>
            <a:r>
              <a:rPr lang="en-US" sz="1600" b="1" dirty="0">
                <a:solidFill>
                  <a:srgbClr val="0070C0"/>
                </a:solidFill>
              </a:rPr>
              <a:t>manipulate</a:t>
            </a:r>
            <a:r>
              <a:rPr lang="en-US" sz="1600" dirty="0"/>
              <a:t>) – the few minutes Closing Auction </a:t>
            </a:r>
            <a:r>
              <a:rPr lang="en-US" sz="1600" b="1" dirty="0">
                <a:solidFill>
                  <a:srgbClr val="0070C0"/>
                </a:solidFill>
              </a:rPr>
              <a:t>aggregate all the Buy/Sell orders </a:t>
            </a:r>
            <a:r>
              <a:rPr lang="en-US" sz="1600" dirty="0"/>
              <a:t>(Demand/Supply) and pick a closing price which </a:t>
            </a:r>
            <a:r>
              <a:rPr lang="en-US" sz="1600" b="1" dirty="0">
                <a:solidFill>
                  <a:srgbClr val="0070C0"/>
                </a:solidFill>
              </a:rPr>
              <a:t>maximize the execution quantity</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Prevent too many orders at a single open/close time that may </a:t>
            </a:r>
            <a:r>
              <a:rPr lang="en-US" sz="1600" b="1" dirty="0">
                <a:solidFill>
                  <a:srgbClr val="0070C0"/>
                </a:solidFill>
              </a:rPr>
              <a:t>overload the trading systems</a:t>
            </a:r>
            <a:r>
              <a:rPr lang="en-US" sz="1600" dirty="0"/>
              <a:t>; hence a few mins of auction period to spread out the transactions</a:t>
            </a:r>
          </a:p>
          <a:p>
            <a:pPr lvl="1">
              <a:buFont typeface="Arial" panose="020B0604020202020204" pitchFamily="34" charset="0"/>
              <a:buChar char="•"/>
            </a:pPr>
            <a:endParaRPr lang="en-US" sz="1600" dirty="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a:t>Algo – Market On Close</a:t>
            </a:r>
          </a:p>
        </p:txBody>
      </p:sp>
      <p:sp>
        <p:nvSpPr>
          <p:cNvPr id="8" name="TextBox 7"/>
          <p:cNvSpPr txBox="1"/>
          <p:nvPr/>
        </p:nvSpPr>
        <p:spPr>
          <a:xfrm>
            <a:off x="2234260" y="5663237"/>
            <a:ext cx="3608680" cy="369332"/>
          </a:xfrm>
          <a:prstGeom prst="rect">
            <a:avLst/>
          </a:prstGeom>
          <a:noFill/>
        </p:spPr>
        <p:txBody>
          <a:bodyPr wrap="none" rtlCol="0">
            <a:spAutoFit/>
          </a:bodyPr>
          <a:lstStyle/>
          <a:p>
            <a:r>
              <a:rPr lang="en-US" sz="1800" dirty="0">
                <a:hlinkClick r:id="rId3"/>
              </a:rPr>
              <a:t>HKEx closing auction mechanism</a:t>
            </a:r>
            <a:endParaRPr lang="en-US" sz="180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7" name="Content Placeholder 1"/>
          <p:cNvSpPr txBox="1">
            <a:spLocks/>
          </p:cNvSpPr>
          <p:nvPr/>
        </p:nvSpPr>
        <p:spPr>
          <a:xfrm>
            <a:off x="886272" y="1916832"/>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HSBC </a:t>
            </a:r>
            <a:r>
              <a:rPr lang="en-US" sz="2000" dirty="0"/>
              <a:t>incident in 2009 and suspension of closing auction</a:t>
            </a:r>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pPr>
              <a:buFont typeface="Arial" panose="020B0604020202020204" pitchFamily="34" charset="0"/>
              <a:buNone/>
            </a:pPr>
            <a:endParaRPr lang="en-US" sz="1800" dirty="0"/>
          </a:p>
          <a:p>
            <a:r>
              <a:rPr lang="en-US" sz="1600" dirty="0"/>
              <a:t>	</a:t>
            </a:r>
            <a:endParaRPr lang="en-US" sz="1800" dirty="0"/>
          </a:p>
        </p:txBody>
      </p:sp>
      <p:pic>
        <p:nvPicPr>
          <p:cNvPr id="1026" name="Picture 2" descr="è¡å­é å¯è±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72" y="2780928"/>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6016" y="2956570"/>
            <a:ext cx="3816424" cy="2308324"/>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400" dirty="0"/>
              <a:t>HSBC shares in the </a:t>
            </a:r>
            <a:r>
              <a:rPr lang="en-US" sz="1400" b="1" dirty="0">
                <a:solidFill>
                  <a:srgbClr val="0070C0"/>
                </a:solidFill>
              </a:rPr>
              <a:t>last seconds </a:t>
            </a:r>
            <a:r>
              <a:rPr lang="en-US" sz="1400" dirty="0"/>
              <a:t>of the </a:t>
            </a:r>
            <a:r>
              <a:rPr lang="en-US" sz="1400" b="1" dirty="0">
                <a:solidFill>
                  <a:srgbClr val="0070C0"/>
                </a:solidFill>
              </a:rPr>
              <a:t>closing auction </a:t>
            </a:r>
            <a:r>
              <a:rPr lang="en-US" sz="1400" dirty="0"/>
              <a:t>on 9 March 2009, the indicative equilibrium price (IEP) of HSBC shares </a:t>
            </a:r>
            <a:r>
              <a:rPr lang="en-US" sz="1400" b="1" dirty="0">
                <a:solidFill>
                  <a:srgbClr val="0070C0"/>
                </a:solidFill>
              </a:rPr>
              <a:t>fell 10.8% from around $37 to $33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smtClean="0">
                <a:solidFill>
                  <a:srgbClr val="0070C0"/>
                </a:solidFill>
              </a:rPr>
              <a:t>sell </a:t>
            </a:r>
            <a:r>
              <a:rPr lang="en-US" sz="1400" b="1" dirty="0">
                <a:solidFill>
                  <a:srgbClr val="0070C0"/>
                </a:solidFill>
              </a:rPr>
              <a:t>orders </a:t>
            </a:r>
            <a:r>
              <a:rPr lang="en-US" sz="1400" dirty="0"/>
              <a:t>for a total of </a:t>
            </a:r>
            <a:r>
              <a:rPr lang="en-US" sz="1400" b="1" dirty="0">
                <a:solidFill>
                  <a:srgbClr val="0070C0"/>
                </a:solidFill>
              </a:rPr>
              <a:t>5.4 million HSBC shares </a:t>
            </a:r>
            <a:r>
              <a:rPr lang="en-US" sz="1400" dirty="0"/>
              <a:t>placed in the </a:t>
            </a:r>
            <a:r>
              <a:rPr lang="en-US" sz="1400" b="1" dirty="0">
                <a:solidFill>
                  <a:srgbClr val="0070C0"/>
                </a:solidFill>
              </a:rPr>
              <a:t>last </a:t>
            </a:r>
            <a:r>
              <a:rPr lang="en-US" sz="1400" b="1" dirty="0" smtClean="0">
                <a:solidFill>
                  <a:srgbClr val="0070C0"/>
                </a:solidFill>
              </a:rPr>
              <a:t>second</a:t>
            </a: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
        <p:nvSpPr>
          <p:cNvPr id="3" name="TextBox 2"/>
          <p:cNvSpPr txBox="1"/>
          <p:nvPr/>
        </p:nvSpPr>
        <p:spPr>
          <a:xfrm>
            <a:off x="503378" y="2708920"/>
            <a:ext cx="7621322" cy="3293209"/>
          </a:xfrm>
          <a:prstGeom prst="rect">
            <a:avLst/>
          </a:prstGeom>
          <a:noFill/>
        </p:spPr>
        <p:txBody>
          <a:bodyPr wrap="square" rtlCol="0">
            <a:spAutoFit/>
          </a:bodyPr>
          <a:lstStyle/>
          <a:p>
            <a:r>
              <a:rPr lang="en-HK" sz="1600" dirty="0"/>
              <a:t>The investigation </a:t>
            </a:r>
            <a:r>
              <a:rPr lang="en-HK" sz="1600" b="1" u="sng" dirty="0">
                <a:solidFill>
                  <a:srgbClr val="FF9900"/>
                </a:solidFill>
              </a:rPr>
              <a:t>did not find any manipulation</a:t>
            </a:r>
            <a:r>
              <a:rPr lang="en-HK" sz="1600" dirty="0"/>
              <a:t>. However, the SFC considered the size of </a:t>
            </a:r>
            <a:r>
              <a:rPr lang="en-HK" sz="1600" dirty="0" err="1"/>
              <a:t>Denk’s</a:t>
            </a:r>
            <a:r>
              <a:rPr lang="en-HK" sz="1600" dirty="0"/>
              <a:t> orders in the last seconds of the CAS on 9 March 2009 was likely to </a:t>
            </a:r>
            <a:r>
              <a:rPr lang="en-HK" sz="1600" b="1" u="sng" dirty="0">
                <a:solidFill>
                  <a:srgbClr val="FF9900"/>
                </a:solidFill>
              </a:rPr>
              <a:t>create undue volatility in the closing price of HSBC</a:t>
            </a:r>
            <a:r>
              <a:rPr lang="en-HK" sz="1600" dirty="0" smtClean="0"/>
              <a:t>.</a:t>
            </a:r>
            <a:br>
              <a:rPr lang="en-HK" sz="1600" dirty="0" smtClean="0"/>
            </a:br>
            <a:r>
              <a:rPr lang="en-HK" sz="1600" dirty="0" smtClean="0"/>
              <a:t> </a:t>
            </a:r>
            <a:endParaRPr lang="en-US" sz="1600" dirty="0"/>
          </a:p>
          <a:p>
            <a:r>
              <a:rPr lang="en-HK" sz="1600" dirty="0"/>
              <a:t>The SFC alleged that the fall in HSBC share price was the result of the interaction of a number of </a:t>
            </a:r>
            <a:r>
              <a:rPr lang="en-HK" sz="1600" b="1" u="sng" dirty="0">
                <a:solidFill>
                  <a:srgbClr val="FF9900"/>
                </a:solidFill>
              </a:rPr>
              <a:t>at-auction sell orders for a total of 5.4 million HSBC shares placed by </a:t>
            </a:r>
            <a:r>
              <a:rPr lang="en-HK" sz="1600" b="1" u="sng" dirty="0" err="1">
                <a:solidFill>
                  <a:srgbClr val="FF9900"/>
                </a:solidFill>
              </a:rPr>
              <a:t>Denk</a:t>
            </a:r>
            <a:r>
              <a:rPr lang="en-HK" sz="1600" b="1" u="sng" dirty="0">
                <a:solidFill>
                  <a:srgbClr val="FF9900"/>
                </a:solidFill>
              </a:rPr>
              <a:t> in the last seconds </a:t>
            </a:r>
            <a:r>
              <a:rPr lang="en-HK" sz="1600" dirty="0"/>
              <a:t>of the CAS and an at-auction limit sell order for 6,000 HSBC shares at $33 placed earlier by a retail investor (Note 6). Under the </a:t>
            </a:r>
            <a:r>
              <a:rPr lang="en-HK" sz="1600" b="1" u="sng" dirty="0">
                <a:solidFill>
                  <a:srgbClr val="FF9900"/>
                </a:solidFill>
              </a:rPr>
              <a:t>CAS algorithm</a:t>
            </a:r>
            <a:r>
              <a:rPr lang="en-HK" sz="1600" dirty="0"/>
              <a:t>, $33 became the closing price of HSBC shares on 9 March 2009.</a:t>
            </a:r>
            <a:endParaRPr lang="en-US" sz="1600" dirty="0"/>
          </a:p>
          <a:p>
            <a:r>
              <a:rPr lang="en-HK" sz="1600" dirty="0" smtClean="0"/>
              <a:t/>
            </a:r>
            <a:br>
              <a:rPr lang="en-HK" sz="1600" dirty="0" smtClean="0"/>
            </a:br>
            <a:r>
              <a:rPr lang="en-HK" sz="1600" dirty="0" err="1" smtClean="0"/>
              <a:t>Denk</a:t>
            </a:r>
            <a:r>
              <a:rPr lang="en-HK" sz="1600" dirty="0" smtClean="0"/>
              <a:t> </a:t>
            </a:r>
            <a:r>
              <a:rPr lang="en-HK" sz="1600" dirty="0"/>
              <a:t>contended that he was trading </a:t>
            </a:r>
            <a:r>
              <a:rPr lang="en-HK" sz="1600" b="1" u="sng" dirty="0">
                <a:solidFill>
                  <a:srgbClr val="FF9900"/>
                </a:solidFill>
              </a:rPr>
              <a:t>on behalf of Deutsche Bank London and placed the at-auction sell orders for hedging </a:t>
            </a:r>
            <a:r>
              <a:rPr lang="en-HK" sz="1600" b="1" u="sng" dirty="0" smtClean="0">
                <a:solidFill>
                  <a:srgbClr val="FF9900"/>
                </a:solidFill>
              </a:rPr>
              <a:t>purposes</a:t>
            </a:r>
            <a:endParaRPr lang="en-US" sz="1600" dirty="0"/>
          </a:p>
        </p:txBody>
      </p:sp>
      <p:sp>
        <p:nvSpPr>
          <p:cNvPr id="6" name="Rectangle 5"/>
          <p:cNvSpPr/>
          <p:nvPr/>
        </p:nvSpPr>
        <p:spPr>
          <a:xfrm>
            <a:off x="503378" y="1747312"/>
            <a:ext cx="8017396" cy="738664"/>
          </a:xfrm>
          <a:prstGeom prst="rect">
            <a:avLst/>
          </a:prstGeom>
        </p:spPr>
        <p:txBody>
          <a:bodyPr wrap="square">
            <a:spAutoFit/>
          </a:bodyPr>
          <a:lstStyle/>
          <a:p>
            <a:r>
              <a:rPr lang="en-US" dirty="0" smtClean="0"/>
              <a:t>What Happened? </a:t>
            </a:r>
            <a:br>
              <a:rPr lang="en-US" dirty="0" smtClean="0"/>
            </a:br>
            <a:r>
              <a:rPr lang="en-US" sz="1800" dirty="0" smtClean="0">
                <a:hlinkClick r:id="rId3"/>
              </a:rPr>
              <a:t>SFAT </a:t>
            </a:r>
            <a:r>
              <a:rPr lang="en-US" sz="1800" dirty="0">
                <a:hlinkClick r:id="rId3"/>
              </a:rPr>
              <a:t>allows review for ex-Deutsche trader over trading of HSBC shares</a:t>
            </a:r>
            <a:endParaRPr lang="en-US" sz="1800" dirty="0"/>
          </a:p>
        </p:txBody>
      </p:sp>
    </p:spTree>
    <p:extLst>
      <p:ext uri="{BB962C8B-B14F-4D97-AF65-F5344CB8AC3E}">
        <p14:creationId xmlns:p14="http://schemas.microsoft.com/office/powerpoint/2010/main" val="11362918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8077852" cy="923330"/>
          </a:xfrm>
          <a:prstGeom prst="rect">
            <a:avLst/>
          </a:prstGeom>
          <a:noFill/>
        </p:spPr>
        <p:txBody>
          <a:bodyPr wrap="none" rtlCol="0">
            <a:spAutoFit/>
          </a:bodyPr>
          <a:lstStyle/>
          <a:p>
            <a:r>
              <a:rPr lang="en-US" sz="1800" b="1" u="sng" dirty="0" smtClean="0">
                <a:solidFill>
                  <a:srgbClr val="0070C0"/>
                </a:solidFill>
              </a:rPr>
              <a:t>CAS Algorithm </a:t>
            </a:r>
            <a:r>
              <a:rPr lang="en-US" sz="1800" u="sng" dirty="0" smtClean="0"/>
              <a:t>- How the close price is determined</a:t>
            </a:r>
          </a:p>
          <a:p>
            <a:endParaRPr lang="en-US" sz="1800" dirty="0" smtClean="0"/>
          </a:p>
          <a:p>
            <a:pPr marL="285750" indent="-285750">
              <a:buFont typeface="Arial" panose="020B0604020202020204" pitchFamily="34" charset="0"/>
              <a:buChar char="•"/>
            </a:pPr>
            <a:r>
              <a:rPr lang="en-US" sz="1800" dirty="0" smtClean="0"/>
              <a:t>In </a:t>
            </a:r>
            <a:r>
              <a:rPr lang="en-US" sz="1800" dirty="0"/>
              <a:t>close auction, no immediate execution, Bid/Ask price can be overlapped</a:t>
            </a:r>
          </a:p>
        </p:txBody>
      </p:sp>
      <p:graphicFrame>
        <p:nvGraphicFramePr>
          <p:cNvPr id="8" name="Table 7"/>
          <p:cNvGraphicFramePr>
            <a:graphicFrameLocks noGrp="1"/>
          </p:cNvGraphicFramePr>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21000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19000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7962436"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t>The closing price will be the price that </a:t>
            </a:r>
            <a:r>
              <a:rPr lang="en-US" sz="1800" b="1" dirty="0">
                <a:solidFill>
                  <a:srgbClr val="0070C0"/>
                </a:solidFill>
              </a:rPr>
              <a:t>maximize the executable volume</a:t>
            </a:r>
          </a:p>
        </p:txBody>
      </p:sp>
      <p:sp>
        <p:nvSpPr>
          <p:cNvPr id="9" name="Rectangle 8"/>
          <p:cNvSpPr/>
          <p:nvPr/>
        </p:nvSpPr>
        <p:spPr bwMode="auto">
          <a:xfrm>
            <a:off x="2411760" y="4941168"/>
            <a:ext cx="4104456" cy="216024"/>
          </a:xfrm>
          <a:prstGeom prst="rect">
            <a:avLst/>
          </a:prstGeom>
          <a:noFill/>
          <a:ln w="38100" cap="flat" cmpd="sng" algn="ctr">
            <a:solidFill>
              <a:srgbClr val="FF0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7158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graphicFrame>
        <p:nvGraphicFramePr>
          <p:cNvPr id="2" name="Table 1"/>
          <p:cNvGraphicFramePr>
            <a:graphicFrameLocks noGrp="1"/>
          </p:cNvGraphicFramePr>
          <p:nvPr>
            <p:extLst>
              <p:ext uri="{D42A27DB-BD31-4B8C-83A1-F6EECF244321}">
                <p14:modId xmlns:p14="http://schemas.microsoft.com/office/powerpoint/2010/main" val="2393635030"/>
              </p:ext>
            </p:extLst>
          </p:nvPr>
        </p:nvGraphicFramePr>
        <p:xfrm>
          <a:off x="2987824" y="2852936"/>
          <a:ext cx="2438400" cy="1524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346139685"/>
                    </a:ext>
                  </a:extLst>
                </a:gridCol>
                <a:gridCol w="609600">
                  <a:extLst>
                    <a:ext uri="{9D8B030D-6E8A-4147-A177-3AD203B41FA5}">
                      <a16:colId xmlns:a16="http://schemas.microsoft.com/office/drawing/2014/main" val="3255425911"/>
                    </a:ext>
                  </a:extLst>
                </a:gridCol>
                <a:gridCol w="609600">
                  <a:extLst>
                    <a:ext uri="{9D8B030D-6E8A-4147-A177-3AD203B41FA5}">
                      <a16:colId xmlns:a16="http://schemas.microsoft.com/office/drawing/2014/main" val="2985240266"/>
                    </a:ext>
                  </a:extLst>
                </a:gridCol>
                <a:gridCol w="609600">
                  <a:extLst>
                    <a:ext uri="{9D8B030D-6E8A-4147-A177-3AD203B41FA5}">
                      <a16:colId xmlns:a16="http://schemas.microsoft.com/office/drawing/2014/main" val="1544167239"/>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a:t>
                      </a:r>
                    </a:p>
                  </a:txBody>
                  <a:tcPr marL="9525" marR="9525" marT="9525" marB="0" anchor="b"/>
                </a:tc>
                <a:tc>
                  <a:txBody>
                    <a:bodyPr/>
                    <a:lstStyle/>
                    <a:p>
                      <a:pPr algn="r" fontAlgn="b"/>
                      <a:r>
                        <a:rPr lang="en-US" sz="1100" b="1" u="sng" strike="noStrike" kern="1200" dirty="0" smtClean="0">
                          <a:solidFill>
                            <a:schemeClr val="dk1"/>
                          </a:solidFill>
                          <a:effectLst/>
                          <a:latin typeface="+mn-lt"/>
                          <a:ea typeface="+mn-ea"/>
                          <a:cs typeface="+mn-cs"/>
                        </a:rPr>
                        <a:t>Size</a:t>
                      </a:r>
                      <a:endParaRPr lang="en-US" sz="1100" b="1" u="sng"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296795177"/>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713191"/>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9581572"/>
                  </a:ext>
                </a:extLst>
              </a:tr>
              <a:tr h="190500">
                <a:tc>
                  <a:txBody>
                    <a:bodyPr/>
                    <a:lstStyle/>
                    <a:p>
                      <a:pPr algn="r" fontAlgn="b"/>
                      <a:r>
                        <a:rPr lang="en-US" sz="1100" u="none" strike="noStrike">
                          <a:effectLst/>
                        </a:rPr>
                        <a:t>22000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9951453"/>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7729414"/>
                  </a:ext>
                </a:extLst>
              </a:tr>
              <a:tr h="190500">
                <a:tc>
                  <a:txBody>
                    <a:bodyPr/>
                    <a:lstStyle/>
                    <a:p>
                      <a:pPr algn="r" fontAlgn="b"/>
                      <a:r>
                        <a:rPr lang="en-US" sz="1100" u="none" strike="noStrike">
                          <a:effectLst/>
                        </a:rPr>
                        <a:t>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975471"/>
                  </a:ext>
                </a:extLst>
              </a:tr>
              <a:tr h="190500">
                <a:tc>
                  <a:txBody>
                    <a:bodyPr/>
                    <a:lstStyle/>
                    <a:p>
                      <a:pPr algn="r" fontAlgn="b"/>
                      <a:r>
                        <a:rPr lang="en-US" sz="1100" u="none" strike="noStrike">
                          <a:effectLst/>
                        </a:rPr>
                        <a:t>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smtClean="0">
                          <a:effectLst/>
                        </a:rPr>
                        <a:t>90000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2170047719"/>
                  </a:ext>
                </a:extLst>
              </a:tr>
              <a:tr h="190500">
                <a:tc>
                  <a:txBody>
                    <a:bodyPr/>
                    <a:lstStyle/>
                    <a:p>
                      <a:pPr algn="r" fontAlgn="b"/>
                      <a:r>
                        <a:rPr lang="en-US" sz="1100" u="none" strike="noStrike">
                          <a:effectLst/>
                        </a:rPr>
                        <a:t>7000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743533"/>
                  </a:ext>
                </a:extLst>
              </a:tr>
            </a:tbl>
          </a:graphicData>
        </a:graphic>
      </p:graphicFrame>
      <p:sp>
        <p:nvSpPr>
          <p:cNvPr id="6" name="TextBox 5"/>
          <p:cNvSpPr txBox="1"/>
          <p:nvPr/>
        </p:nvSpPr>
        <p:spPr>
          <a:xfrm>
            <a:off x="323528" y="1772816"/>
            <a:ext cx="7705956" cy="923330"/>
          </a:xfrm>
          <a:prstGeom prst="rect">
            <a:avLst/>
          </a:prstGeom>
          <a:noFill/>
        </p:spPr>
        <p:txBody>
          <a:bodyPr wrap="none" rtlCol="0">
            <a:spAutoFit/>
          </a:bodyPr>
          <a:lstStyle/>
          <a:p>
            <a:r>
              <a:rPr lang="en-US" sz="1800" u="sng" dirty="0" smtClean="0"/>
              <a:t>How the close price is determined</a:t>
            </a:r>
          </a:p>
          <a:p>
            <a:endParaRPr lang="en-US" sz="1800" dirty="0" smtClean="0"/>
          </a:p>
          <a:p>
            <a:pPr marL="285750" indent="-285750">
              <a:buFont typeface="Arial" panose="020B0604020202020204" pitchFamily="34" charset="0"/>
              <a:buChar char="•"/>
            </a:pPr>
            <a:r>
              <a:rPr lang="en-US" sz="1800" dirty="0" smtClean="0"/>
              <a:t>At last 1 second, one big sell order entered, the close </a:t>
            </a:r>
            <a:r>
              <a:rPr lang="en-US" sz="1800" dirty="0" err="1" smtClean="0"/>
              <a:t>px</a:t>
            </a:r>
            <a:r>
              <a:rPr lang="en-US" sz="1800" dirty="0" smtClean="0"/>
              <a:t> dropped to $5</a:t>
            </a: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2653878921"/>
              </p:ext>
            </p:extLst>
          </p:nvPr>
        </p:nvGraphicFramePr>
        <p:xfrm>
          <a:off x="2483768" y="4725144"/>
          <a:ext cx="3750396" cy="952500"/>
        </p:xfrm>
        <a:graphic>
          <a:graphicData uri="http://schemas.openxmlformats.org/drawingml/2006/table">
            <a:tbl>
              <a:tblPr>
                <a:tableStyleId>{5C22544A-7EE6-4342-B048-85BDC9FD1C3A}</a:tableStyleId>
              </a:tblPr>
              <a:tblGrid>
                <a:gridCol w="870198">
                  <a:extLst>
                    <a:ext uri="{9D8B030D-6E8A-4147-A177-3AD203B41FA5}">
                      <a16:colId xmlns:a16="http://schemas.microsoft.com/office/drawing/2014/main" val="1840169759"/>
                    </a:ext>
                  </a:extLst>
                </a:gridCol>
                <a:gridCol w="870198">
                  <a:extLst>
                    <a:ext uri="{9D8B030D-6E8A-4147-A177-3AD203B41FA5}">
                      <a16:colId xmlns:a16="http://schemas.microsoft.com/office/drawing/2014/main" val="1604725279"/>
                    </a:ext>
                  </a:extLst>
                </a:gridCol>
                <a:gridCol w="929880">
                  <a:extLst>
                    <a:ext uri="{9D8B030D-6E8A-4147-A177-3AD203B41FA5}">
                      <a16:colId xmlns:a16="http://schemas.microsoft.com/office/drawing/2014/main" val="1415612124"/>
                    </a:ext>
                  </a:extLst>
                </a:gridCol>
                <a:gridCol w="1080120">
                  <a:extLst>
                    <a:ext uri="{9D8B030D-6E8A-4147-A177-3AD203B41FA5}">
                      <a16:colId xmlns:a16="http://schemas.microsoft.com/office/drawing/2014/main" val="3400680086"/>
                    </a:ext>
                  </a:extLst>
                </a:gridCol>
              </a:tblGrid>
              <a:tr h="190500">
                <a:tc>
                  <a:txBody>
                    <a:bodyPr/>
                    <a:lstStyle/>
                    <a:p>
                      <a:pPr algn="r" fontAlgn="b"/>
                      <a:r>
                        <a:rPr lang="en-US" sz="1100" b="1" u="sng" strike="noStrike" kern="1200" dirty="0" smtClean="0">
                          <a:solidFill>
                            <a:schemeClr val="dk1"/>
                          </a:solidFill>
                          <a:effectLst/>
                          <a:latin typeface="+mn-lt"/>
                          <a:ea typeface="+mn-ea"/>
                          <a:cs typeface="+mn-cs"/>
                        </a:rPr>
                        <a:t>Close </a:t>
                      </a:r>
                      <a:r>
                        <a:rPr lang="en-US" sz="1100" b="1" u="sng" strike="noStrike" kern="1200" dirty="0" err="1" smtClean="0">
                          <a:solidFill>
                            <a:schemeClr val="dk1"/>
                          </a:solidFill>
                          <a:effectLst/>
                          <a:latin typeface="+mn-lt"/>
                          <a:ea typeface="+mn-ea"/>
                          <a:cs typeface="+mn-cs"/>
                        </a:rPr>
                        <a:t>Px</a:t>
                      </a:r>
                      <a:endParaRPr lang="en-US" sz="1100" b="1" u="sng"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Bid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Ask Match</a:t>
                      </a:r>
                    </a:p>
                  </a:txBody>
                  <a:tcPr marL="9525" marR="9525" marT="9525" marB="0" anchor="b"/>
                </a:tc>
                <a:tc>
                  <a:txBody>
                    <a:bodyPr/>
                    <a:lstStyle/>
                    <a:p>
                      <a:pPr algn="r" fontAlgn="b"/>
                      <a:r>
                        <a:rPr lang="en-US" sz="1100" b="1" u="sng" strike="noStrike" kern="1200" dirty="0">
                          <a:solidFill>
                            <a:schemeClr val="dk1"/>
                          </a:solidFill>
                          <a:effectLst/>
                          <a:latin typeface="+mn-lt"/>
                          <a:ea typeface="+mn-ea"/>
                          <a:cs typeface="+mn-cs"/>
                        </a:rPr>
                        <a:t>Executable </a:t>
                      </a:r>
                    </a:p>
                  </a:txBody>
                  <a:tcPr marL="9525" marR="9525" marT="9525" marB="0" anchor="b"/>
                </a:tc>
                <a:extLst>
                  <a:ext uri="{0D108BD9-81ED-4DB2-BD59-A6C34878D82A}">
                    <a16:rowId xmlns:a16="http://schemas.microsoft.com/office/drawing/2014/main" val="2523695927"/>
                  </a:ext>
                </a:extLst>
              </a:tr>
              <a:tr h="190500">
                <a:tc>
                  <a:txBody>
                    <a:bodyPr/>
                    <a:lstStyle/>
                    <a:p>
                      <a:pPr algn="r" fontAlgn="b"/>
                      <a:r>
                        <a:rPr lang="en-US" sz="1100" u="none" strike="noStrike" dirty="0">
                          <a:effectLst/>
                        </a:rPr>
                        <a:t>5.3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22000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106000</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22000</a:t>
                      </a:r>
                    </a:p>
                  </a:txBody>
                  <a:tcPr marL="9525" marR="9525" marT="9525" marB="0" anchor="b"/>
                </a:tc>
                <a:extLst>
                  <a:ext uri="{0D108BD9-81ED-4DB2-BD59-A6C34878D82A}">
                    <a16:rowId xmlns:a16="http://schemas.microsoft.com/office/drawing/2014/main" val="2888413166"/>
                  </a:ext>
                </a:extLst>
              </a:tr>
              <a:tr h="190500">
                <a:tc>
                  <a:txBody>
                    <a:bodyPr/>
                    <a:lstStyle/>
                    <a:p>
                      <a:pPr algn="r" fontAlgn="b"/>
                      <a:r>
                        <a:rPr lang="en-US" sz="1100" u="none" strike="noStrike">
                          <a:effectLst/>
                        </a:rPr>
                        <a:t>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104000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28000</a:t>
                      </a:r>
                    </a:p>
                  </a:txBody>
                  <a:tcPr marL="9525" marR="9525" marT="9525" marB="0" anchor="b"/>
                </a:tc>
                <a:extLst>
                  <a:ext uri="{0D108BD9-81ED-4DB2-BD59-A6C34878D82A}">
                    <a16:rowId xmlns:a16="http://schemas.microsoft.com/office/drawing/2014/main" val="1780898384"/>
                  </a:ext>
                </a:extLst>
              </a:tr>
              <a:tr h="190500">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96000</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36000</a:t>
                      </a:r>
                    </a:p>
                  </a:txBody>
                  <a:tcPr marL="9525" marR="9525" marT="9525" marB="0" anchor="b"/>
                </a:tc>
                <a:extLst>
                  <a:ext uri="{0D108BD9-81ED-4DB2-BD59-A6C34878D82A}">
                    <a16:rowId xmlns:a16="http://schemas.microsoft.com/office/drawing/2014/main" val="191356714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dirty="0">
                          <a:effectLst/>
                        </a:rPr>
                        <a:t>42000</a:t>
                      </a:r>
                      <a:endParaRPr lang="en-US" sz="11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90000</a:t>
                      </a:r>
                    </a:p>
                  </a:txBody>
                  <a:tcPr marL="9525" marR="9525" marT="9525" marB="0" anchor="b">
                    <a:solidFill>
                      <a:srgbClr val="FFFF00"/>
                    </a:solidFill>
                  </a:tcPr>
                </a:tc>
                <a:tc>
                  <a:txBody>
                    <a:bodyPr/>
                    <a:lstStyle/>
                    <a:p>
                      <a:pPr algn="r" fontAlgn="b"/>
                      <a:r>
                        <a:rPr lang="en-US" sz="1100" u="none" strike="noStrike" kern="1200" dirty="0">
                          <a:solidFill>
                            <a:schemeClr val="dk1"/>
                          </a:solidFill>
                          <a:effectLst/>
                          <a:latin typeface="+mn-lt"/>
                          <a:ea typeface="+mn-ea"/>
                          <a:cs typeface="+mn-cs"/>
                        </a:rPr>
                        <a:t>42000</a:t>
                      </a:r>
                    </a:p>
                  </a:txBody>
                  <a:tcPr marL="9525" marR="9525" marT="9525" marB="0" anchor="b">
                    <a:solidFill>
                      <a:srgbClr val="FFFF00"/>
                    </a:solidFill>
                  </a:tcPr>
                </a:tc>
                <a:extLst>
                  <a:ext uri="{0D108BD9-81ED-4DB2-BD59-A6C34878D82A}">
                    <a16:rowId xmlns:a16="http://schemas.microsoft.com/office/drawing/2014/main" val="4038900819"/>
                  </a:ext>
                </a:extLst>
              </a:tr>
            </a:tbl>
          </a:graphicData>
        </a:graphic>
      </p:graphicFrame>
      <p:sp>
        <p:nvSpPr>
          <p:cNvPr id="10" name="TextBox 9"/>
          <p:cNvSpPr txBox="1"/>
          <p:nvPr/>
        </p:nvSpPr>
        <p:spPr>
          <a:xfrm>
            <a:off x="551104" y="5805264"/>
            <a:ext cx="8077852"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t>Add </a:t>
            </a:r>
            <a:r>
              <a:rPr lang="en-US" sz="1800" dirty="0"/>
              <a:t>price range and </a:t>
            </a:r>
            <a:r>
              <a:rPr lang="en-US" sz="1800" b="1" dirty="0">
                <a:solidFill>
                  <a:srgbClr val="0070C0"/>
                </a:solidFill>
              </a:rPr>
              <a:t>random </a:t>
            </a:r>
            <a:r>
              <a:rPr lang="en-US" sz="1800" b="1" dirty="0" smtClean="0">
                <a:solidFill>
                  <a:srgbClr val="0070C0"/>
                </a:solidFill>
              </a:rPr>
              <a:t>closing time </a:t>
            </a:r>
            <a:r>
              <a:rPr lang="en-US" sz="1800" dirty="0" smtClean="0"/>
              <a:t>(e.g. </a:t>
            </a:r>
            <a:r>
              <a:rPr lang="en-US" sz="1800" dirty="0" err="1" smtClean="0"/>
              <a:t>HKEx</a:t>
            </a:r>
            <a:r>
              <a:rPr lang="en-US" sz="1800" dirty="0" smtClean="0"/>
              <a:t>: 4.08pm – 4.10pm)</a:t>
            </a:r>
            <a:endParaRPr lang="en-US" sz="1800" dirty="0"/>
          </a:p>
        </p:txBody>
      </p:sp>
    </p:spTree>
    <p:extLst>
      <p:ext uri="{BB962C8B-B14F-4D97-AF65-F5344CB8AC3E}">
        <p14:creationId xmlns:p14="http://schemas.microsoft.com/office/powerpoint/2010/main" val="6482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for Money</a:t>
            </a:r>
            <a:endParaRPr lang="en-US" dirty="0"/>
          </a:p>
        </p:txBody>
      </p:sp>
      <p:grpSp>
        <p:nvGrpSpPr>
          <p:cNvPr id="9" name="Group 8"/>
          <p:cNvGrpSpPr/>
          <p:nvPr/>
        </p:nvGrpSpPr>
        <p:grpSpPr>
          <a:xfrm>
            <a:off x="376969" y="2155282"/>
            <a:ext cx="6524805" cy="493688"/>
            <a:chOff x="376969" y="2155282"/>
            <a:chExt cx="6524805" cy="493688"/>
          </a:xfrm>
        </p:grpSpPr>
        <p:sp>
          <p:nvSpPr>
            <p:cNvPr id="4" name="TextBox 3"/>
            <p:cNvSpPr txBox="1"/>
            <p:nvPr/>
          </p:nvSpPr>
          <p:spPr>
            <a:xfrm>
              <a:off x="934756" y="2216852"/>
              <a:ext cx="5967018" cy="400110"/>
            </a:xfrm>
            <a:prstGeom prst="rect">
              <a:avLst/>
            </a:prstGeom>
            <a:noFill/>
          </p:spPr>
          <p:txBody>
            <a:bodyPr wrap="none" rtlCol="0">
              <a:spAutoFit/>
            </a:bodyPr>
            <a:lstStyle/>
            <a:p>
              <a:r>
                <a:rPr lang="en-US" sz="2000" dirty="0" smtClean="0"/>
                <a:t>Can you tell me a </a:t>
              </a:r>
              <a:r>
                <a:rPr lang="en-US" sz="2000" b="1" dirty="0" smtClean="0">
                  <a:solidFill>
                    <a:srgbClr val="0070C0"/>
                  </a:solidFill>
                </a:rPr>
                <a:t>sure win </a:t>
              </a:r>
              <a:r>
                <a:rPr lang="en-US" sz="2000" dirty="0" err="1" smtClean="0"/>
                <a:t>Algo</a:t>
              </a:r>
              <a:r>
                <a:rPr lang="en-US" sz="2000" dirty="0" smtClean="0"/>
                <a:t> Trading Strategy?</a:t>
              </a:r>
              <a:endParaRPr lang="en-US" sz="2000" dirty="0"/>
            </a:p>
          </p:txBody>
        </p:sp>
        <p:pic>
          <p:nvPicPr>
            <p:cNvPr id="8" name="Picture 7"/>
            <p:cNvPicPr>
              <a:picLocks noChangeAspect="1"/>
            </p:cNvPicPr>
            <p:nvPr/>
          </p:nvPicPr>
          <p:blipFill>
            <a:blip r:embed="rId2"/>
            <a:stretch>
              <a:fillRect/>
            </a:stretch>
          </p:blipFill>
          <p:spPr>
            <a:xfrm flipH="1">
              <a:off x="376969" y="2155282"/>
              <a:ext cx="450615" cy="493688"/>
            </a:xfrm>
            <a:prstGeom prst="rect">
              <a:avLst/>
            </a:prstGeom>
          </p:spPr>
        </p:pic>
      </p:grpSp>
      <p:grpSp>
        <p:nvGrpSpPr>
          <p:cNvPr id="15" name="Group 14"/>
          <p:cNvGrpSpPr/>
          <p:nvPr/>
        </p:nvGrpSpPr>
        <p:grpSpPr>
          <a:xfrm>
            <a:off x="1547664" y="2912716"/>
            <a:ext cx="6799986" cy="707886"/>
            <a:chOff x="1547664" y="2912716"/>
            <a:chExt cx="6799986" cy="707886"/>
          </a:xfrm>
        </p:grpSpPr>
        <p:pic>
          <p:nvPicPr>
            <p:cNvPr id="2"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750" y="29601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47664" y="2912716"/>
              <a:ext cx="6264696" cy="707886"/>
            </a:xfrm>
            <a:prstGeom prst="rect">
              <a:avLst/>
            </a:prstGeom>
            <a:noFill/>
          </p:spPr>
          <p:txBody>
            <a:bodyPr wrap="square" rtlCol="0">
              <a:spAutoFit/>
            </a:bodyPr>
            <a:lstStyle/>
            <a:p>
              <a:r>
                <a:rPr lang="en-US" sz="2000" dirty="0" smtClean="0"/>
                <a:t>As a course instructor, I can only provide information and knowledge sharing on </a:t>
              </a:r>
              <a:r>
                <a:rPr lang="en-US" sz="2000" dirty="0" err="1" smtClean="0"/>
                <a:t>Algo</a:t>
              </a:r>
              <a:r>
                <a:rPr lang="en-US" sz="2000" dirty="0" smtClean="0"/>
                <a:t> Trading Strategies</a:t>
              </a:r>
              <a:endParaRPr lang="en-US" sz="2000" dirty="0"/>
            </a:p>
          </p:txBody>
        </p:sp>
      </p:grpSp>
      <p:grpSp>
        <p:nvGrpSpPr>
          <p:cNvPr id="16" name="Group 15"/>
          <p:cNvGrpSpPr/>
          <p:nvPr/>
        </p:nvGrpSpPr>
        <p:grpSpPr>
          <a:xfrm>
            <a:off x="375585" y="3937936"/>
            <a:ext cx="6678373" cy="493688"/>
            <a:chOff x="375585" y="3937936"/>
            <a:chExt cx="6678373" cy="493688"/>
          </a:xfrm>
        </p:grpSpPr>
        <p:sp>
          <p:nvSpPr>
            <p:cNvPr id="12" name="TextBox 11"/>
            <p:cNvSpPr txBox="1"/>
            <p:nvPr/>
          </p:nvSpPr>
          <p:spPr>
            <a:xfrm>
              <a:off x="933372" y="3999506"/>
              <a:ext cx="6120586" cy="400110"/>
            </a:xfrm>
            <a:prstGeom prst="rect">
              <a:avLst/>
            </a:prstGeom>
            <a:noFill/>
          </p:spPr>
          <p:txBody>
            <a:bodyPr wrap="none" rtlCol="0">
              <a:spAutoFit/>
            </a:bodyPr>
            <a:lstStyle/>
            <a:p>
              <a:r>
                <a:rPr lang="en-US" sz="2000" dirty="0" smtClean="0"/>
                <a:t>Please tell me as I really want to earn a lot of money</a:t>
              </a:r>
              <a:endParaRPr lang="en-US" sz="2000" dirty="0"/>
            </a:p>
          </p:txBody>
        </p:sp>
        <p:pic>
          <p:nvPicPr>
            <p:cNvPr id="13" name="Picture 12"/>
            <p:cNvPicPr>
              <a:picLocks noChangeAspect="1"/>
            </p:cNvPicPr>
            <p:nvPr/>
          </p:nvPicPr>
          <p:blipFill>
            <a:blip r:embed="rId2"/>
            <a:stretch>
              <a:fillRect/>
            </a:stretch>
          </p:blipFill>
          <p:spPr>
            <a:xfrm flipH="1">
              <a:off x="375585" y="3937936"/>
              <a:ext cx="450615" cy="493688"/>
            </a:xfrm>
            <a:prstGeom prst="rect">
              <a:avLst/>
            </a:prstGeom>
          </p:spPr>
        </p:pic>
      </p:grpSp>
      <p:grpSp>
        <p:nvGrpSpPr>
          <p:cNvPr id="17" name="Group 16"/>
          <p:cNvGrpSpPr/>
          <p:nvPr/>
        </p:nvGrpSpPr>
        <p:grpSpPr>
          <a:xfrm>
            <a:off x="1547664" y="4695370"/>
            <a:ext cx="6798602" cy="707886"/>
            <a:chOff x="1547664" y="4695370"/>
            <a:chExt cx="6798602" cy="707886"/>
          </a:xfrm>
        </p:grpSpPr>
        <p:pic>
          <p:nvPicPr>
            <p:cNvPr id="11" name="Picture 2" descr="https://upload.wikimedia.org/wikipedia/commons/thumb/0/04/ChatGPT_logo.svg/240px-ChatGPT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366" y="4760308"/>
              <a:ext cx="540900" cy="540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547664" y="4695370"/>
              <a:ext cx="6264696" cy="707886"/>
            </a:xfrm>
            <a:prstGeom prst="rect">
              <a:avLst/>
            </a:prstGeom>
            <a:noFill/>
          </p:spPr>
          <p:txBody>
            <a:bodyPr wrap="square" rtlCol="0">
              <a:spAutoFit/>
            </a:bodyPr>
            <a:lstStyle/>
            <a:p>
              <a:r>
                <a:rPr lang="en-US" sz="2000" dirty="0" smtClean="0"/>
                <a:t>The truth is I don’t have a sure-win strategy. Think of the reason why I am teaching here right now</a:t>
              </a:r>
              <a:endParaRPr lang="en-US" sz="2000" dirty="0"/>
            </a:p>
          </p:txBody>
        </p:sp>
      </p:grpSp>
    </p:spTree>
    <p:extLst>
      <p:ext uri="{BB962C8B-B14F-4D97-AF65-F5344CB8AC3E}">
        <p14:creationId xmlns:p14="http://schemas.microsoft.com/office/powerpoint/2010/main" val="253375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A trader experience before using before </a:t>
            </a:r>
            <a:r>
              <a:rPr lang="en-US" sz="2000" b="1" dirty="0">
                <a:solidFill>
                  <a:srgbClr val="0070C0"/>
                </a:solidFill>
              </a:rPr>
              <a:t>Market-On-Close Algo</a:t>
            </a: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AI is booming and </a:t>
            </a:r>
            <a:r>
              <a:rPr lang="en-US" sz="1800" dirty="0"/>
              <a:t>tech sector is doing good. Hang Seng Index Company adjusts the </a:t>
            </a:r>
            <a:r>
              <a:rPr lang="en-US" sz="1800" dirty="0" err="1"/>
              <a:t>Tencent</a:t>
            </a:r>
            <a:r>
              <a:rPr lang="en-US" sz="1800" dirty="0"/>
              <a:t> weighting upwards from </a:t>
            </a:r>
            <a:r>
              <a:rPr lang="en-US" sz="1800" b="1" dirty="0">
                <a:solidFill>
                  <a:srgbClr val="0070C0"/>
                </a:solidFill>
              </a:rPr>
              <a:t>8.5% to 12%</a:t>
            </a:r>
            <a:r>
              <a:rPr lang="en-US" sz="1800" dirty="0"/>
              <a:t>. Tracker Fund value is HK$ 80 billion and need to </a:t>
            </a:r>
            <a:r>
              <a:rPr lang="en-US" sz="1800" b="1" u="sng" dirty="0">
                <a:solidFill>
                  <a:srgbClr val="0070C0"/>
                </a:solidFill>
              </a:rPr>
              <a:t>buy additional HK$ 2.8 billion of </a:t>
            </a:r>
            <a:r>
              <a:rPr lang="en-US" sz="1800" b="1" u="sng" dirty="0" err="1">
                <a:solidFill>
                  <a:srgbClr val="0070C0"/>
                </a:solidFill>
              </a:rPr>
              <a:t>Tencent</a:t>
            </a:r>
            <a:r>
              <a:rPr lang="en-US" sz="1800" b="1" u="sng" dirty="0">
                <a:solidFill>
                  <a:srgbClr val="0070C0"/>
                </a:solidFill>
              </a:rPr>
              <a:t> </a:t>
            </a:r>
            <a:r>
              <a:rPr lang="en-US" sz="1800" dirty="0"/>
              <a:t>on rebalance date </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a:t>
            </a:r>
            <a:r>
              <a:rPr lang="en-US" sz="1800" b="1" dirty="0">
                <a:solidFill>
                  <a:srgbClr val="0070C0"/>
                </a:solidFill>
              </a:rPr>
              <a:t>all</a:t>
            </a:r>
            <a:r>
              <a:rPr lang="en-US" sz="1800" dirty="0"/>
              <a:t> HK$ 2.8 billion of </a:t>
            </a:r>
            <a:r>
              <a:rPr lang="en-US" sz="1800" dirty="0" err="1"/>
              <a:t>Tencent</a:t>
            </a:r>
            <a:r>
              <a:rPr lang="en-US" sz="1800" dirty="0"/>
              <a:t> </a:t>
            </a:r>
            <a:r>
              <a:rPr lang="en-US" sz="1800" b="1" dirty="0">
                <a:solidFill>
                  <a:srgbClr val="0070C0"/>
                </a:solidFill>
              </a:rPr>
              <a:t>at Closing Auction</a:t>
            </a:r>
            <a:r>
              <a:rPr lang="en-US" sz="1800" dirty="0"/>
              <a:t>. Orders executed in Closing Auction will have the closing Price (hence benchmark to Closing Price)</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4187285889"/>
              </p:ext>
            </p:extLst>
          </p:nvPr>
        </p:nvGraphicFramePr>
        <p:xfrm>
          <a:off x="323528" y="270080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6152703" y="2681625"/>
            <a:ext cx="2523753" cy="1231106"/>
          </a:xfrm>
          <a:prstGeom prst="rect">
            <a:avLst/>
          </a:prstGeom>
          <a:noFill/>
        </p:spPr>
        <p:txBody>
          <a:bodyPr wrap="square" rtlCol="0">
            <a:spAutoFit/>
          </a:bodyPr>
          <a:lstStyle/>
          <a:p>
            <a:r>
              <a:rPr lang="en-US" sz="1800" dirty="0">
                <a:solidFill>
                  <a:srgbClr val="00B050"/>
                </a:solidFill>
              </a:rPr>
              <a:t>Is that easy ?</a:t>
            </a:r>
          </a:p>
          <a:p>
            <a:r>
              <a:rPr lang="en-US" sz="1800" dirty="0">
                <a:solidFill>
                  <a:srgbClr val="00B050"/>
                </a:solidFill>
              </a:rPr>
              <a:t>And what are the problems?</a:t>
            </a:r>
            <a:r>
              <a:rPr lang="en-US" sz="2000" dirty="0"/>
              <a:t/>
            </a:r>
            <a:br>
              <a:rPr lang="en-US" sz="2000" dirty="0"/>
            </a:br>
            <a:endParaRPr lang="en-US" sz="2000" dirty="0"/>
          </a:p>
        </p:txBody>
      </p:sp>
      <p:sp>
        <p:nvSpPr>
          <p:cNvPr id="4" name="Action Button: Help 3">
            <a:hlinkClick r:id="" action="ppaction://noaction" highlightClick="1"/>
          </p:cNvPr>
          <p:cNvSpPr/>
          <p:nvPr/>
        </p:nvSpPr>
        <p:spPr bwMode="auto">
          <a:xfrm>
            <a:off x="6592041" y="3833753"/>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56176" y="4913873"/>
            <a:ext cx="2251373" cy="1569660"/>
          </a:xfrm>
          <a:prstGeom prst="rect">
            <a:avLst/>
          </a:prstGeom>
          <a:noFill/>
        </p:spPr>
        <p:txBody>
          <a:bodyPr wrap="square" rtlCol="0">
            <a:spAutoFit/>
          </a:bodyPr>
          <a:lstStyle/>
          <a:p>
            <a:r>
              <a:rPr lang="en-US" sz="1600" dirty="0"/>
              <a:t>Closing Auction may not have </a:t>
            </a:r>
            <a:r>
              <a:rPr lang="en-US" sz="1600" b="1" dirty="0">
                <a:solidFill>
                  <a:srgbClr val="0070C0"/>
                </a:solidFill>
              </a:rPr>
              <a:t>enough liquidity </a:t>
            </a:r>
            <a:r>
              <a:rPr lang="en-US" sz="1600" dirty="0"/>
              <a:t>to </a:t>
            </a:r>
            <a:r>
              <a:rPr lang="en-US" sz="1600" b="1" dirty="0">
                <a:solidFill>
                  <a:srgbClr val="0070C0"/>
                </a:solidFill>
              </a:rPr>
              <a:t>complete</a:t>
            </a:r>
            <a:r>
              <a:rPr lang="en-US" sz="1600" dirty="0"/>
              <a:t> all the </a:t>
            </a:r>
            <a:r>
              <a:rPr lang="en-US" sz="1600" dirty="0" smtClean="0"/>
              <a:t>quantity and create </a:t>
            </a:r>
            <a:r>
              <a:rPr lang="en-US" sz="1600" b="1" dirty="0" smtClean="0">
                <a:solidFill>
                  <a:srgbClr val="0070C0"/>
                </a:solidFill>
              </a:rPr>
              <a:t>tracking error</a:t>
            </a:r>
            <a:endParaRPr lang="en-US" sz="1600" b="1" dirty="0">
              <a:solidFill>
                <a:srgbClr val="0070C0"/>
              </a:solidFill>
            </a:endParaRPr>
          </a:p>
          <a:p>
            <a:endParaRPr lang="en-US" sz="1600" dirty="0"/>
          </a:p>
        </p:txBody>
      </p:sp>
      <p:sp>
        <p:nvSpPr>
          <p:cNvPr id="9" name="Smiley Face 8"/>
          <p:cNvSpPr/>
          <p:nvPr/>
        </p:nvSpPr>
        <p:spPr bwMode="auto">
          <a:xfrm>
            <a:off x="3689249" y="5409219"/>
            <a:ext cx="360040" cy="332746"/>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279"/>
          <a:stretch/>
        </p:blipFill>
        <p:spPr bwMode="auto">
          <a:xfrm>
            <a:off x="397992" y="1682016"/>
            <a:ext cx="7720307"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5949280"/>
            <a:ext cx="8549007" cy="338554"/>
          </a:xfrm>
          <a:prstGeom prst="rect">
            <a:avLst/>
          </a:prstGeom>
          <a:noFill/>
        </p:spPr>
        <p:txBody>
          <a:bodyPr wrap="none" rtlCol="0">
            <a:spAutoFit/>
          </a:bodyPr>
          <a:lstStyle/>
          <a:p>
            <a:r>
              <a:rPr lang="en-US" sz="1600" dirty="0" smtClean="0"/>
              <a:t>CAS (Closing Auction Session) usually has </a:t>
            </a:r>
            <a:r>
              <a:rPr lang="en-US" sz="1600" b="1" dirty="0" smtClean="0">
                <a:solidFill>
                  <a:srgbClr val="0070C0"/>
                </a:solidFill>
              </a:rPr>
              <a:t>enough liquidity during Index rebalance days</a:t>
            </a:r>
            <a:endParaRPr lang="en-US" sz="1600" b="1" dirty="0">
              <a:solidFill>
                <a:srgbClr val="0070C0"/>
              </a:solidFill>
            </a:endParaRPr>
          </a:p>
        </p:txBody>
      </p:sp>
    </p:spTree>
    <p:extLst>
      <p:ext uri="{BB962C8B-B14F-4D97-AF65-F5344CB8AC3E}">
        <p14:creationId xmlns:p14="http://schemas.microsoft.com/office/powerpoint/2010/main" val="34834827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DD0A2D2-7EFB-5840-AF99-D605BC1B2F97}" type="slidenum">
              <a:rPr lang="en-US" smtClean="0"/>
              <a:pPr/>
              <a:t>94</a:t>
            </a:fld>
            <a:endParaRPr lang="en-US" sz="1400" dirty="0">
              <a:latin typeface="Arial" charset="0"/>
            </a:endParaRPr>
          </a:p>
        </p:txBody>
      </p:sp>
      <p:sp>
        <p:nvSpPr>
          <p:cNvPr id="3"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a:t>Algo – Market On Close</a:t>
            </a:r>
            <a:endParaRPr lang="en-US" kern="0" dirty="0"/>
          </a:p>
        </p:txBody>
      </p:sp>
      <p:sp>
        <p:nvSpPr>
          <p:cNvPr id="5" name="TextBox 4"/>
          <p:cNvSpPr txBox="1"/>
          <p:nvPr/>
        </p:nvSpPr>
        <p:spPr>
          <a:xfrm>
            <a:off x="354276" y="1772816"/>
            <a:ext cx="3785676" cy="4247317"/>
          </a:xfrm>
          <a:prstGeom prst="rect">
            <a:avLst/>
          </a:prstGeom>
          <a:noFill/>
        </p:spPr>
        <p:txBody>
          <a:bodyPr wrap="square" rtlCol="0">
            <a:spAutoFit/>
          </a:bodyPr>
          <a:lstStyle/>
          <a:p>
            <a:r>
              <a:rPr lang="en-US" sz="1800" dirty="0"/>
              <a:t>Execute exactly at close price is </a:t>
            </a:r>
            <a:r>
              <a:rPr lang="en-US" sz="1800" b="1" dirty="0">
                <a:solidFill>
                  <a:srgbClr val="0070C0"/>
                </a:solidFill>
              </a:rPr>
              <a:t>not good enough</a:t>
            </a:r>
            <a:r>
              <a:rPr lang="en-US" sz="1800" dirty="0"/>
              <a:t>. Need to do better.</a:t>
            </a:r>
          </a:p>
          <a:p>
            <a:endParaRPr lang="en-US" sz="1800" dirty="0"/>
          </a:p>
          <a:p>
            <a:r>
              <a:rPr lang="en-US" sz="1800" dirty="0" smtClean="0"/>
              <a:t>Index Rebalance MOC trade is </a:t>
            </a:r>
            <a:r>
              <a:rPr lang="en-US" sz="1800" b="1" dirty="0" smtClean="0">
                <a:solidFill>
                  <a:srgbClr val="0070C0"/>
                </a:solidFill>
              </a:rPr>
              <a:t>big and lucrative </a:t>
            </a:r>
            <a:r>
              <a:rPr lang="en-US" sz="1800" dirty="0"/>
              <a:t>for the </a:t>
            </a:r>
            <a:r>
              <a:rPr lang="en-US" sz="1800" dirty="0" smtClean="0"/>
              <a:t>commission</a:t>
            </a:r>
            <a:br>
              <a:rPr lang="en-US" sz="1800" dirty="0" smtClean="0"/>
            </a:br>
            <a:endParaRPr lang="en-US" sz="1800" dirty="0" smtClean="0"/>
          </a:p>
          <a:p>
            <a:r>
              <a:rPr lang="en-US" sz="1800" dirty="0" smtClean="0"/>
              <a:t>E.g. US$ 1 Billion * 3bps</a:t>
            </a:r>
          </a:p>
          <a:p>
            <a:r>
              <a:rPr lang="en-US" sz="1800" dirty="0" smtClean="0"/>
              <a:t>= 300K (~ 2.34 million HKD)</a:t>
            </a:r>
            <a:br>
              <a:rPr lang="en-US" sz="1800" dirty="0" smtClean="0"/>
            </a:br>
            <a:endParaRPr lang="en-US" sz="1800" b="1" dirty="0"/>
          </a:p>
          <a:p>
            <a:r>
              <a:rPr lang="en-US" sz="1800" b="1" dirty="0" smtClean="0"/>
              <a:t>Agency </a:t>
            </a:r>
            <a:r>
              <a:rPr lang="en-US" sz="1800" b="1" dirty="0"/>
              <a:t>vs Risk trade</a:t>
            </a:r>
            <a:r>
              <a:rPr lang="en-US" sz="1800" dirty="0"/>
              <a:t>: the bank/brokers will take the MOC order as a </a:t>
            </a:r>
            <a:r>
              <a:rPr lang="en-US" sz="1800" b="1" dirty="0">
                <a:solidFill>
                  <a:srgbClr val="0070C0"/>
                </a:solidFill>
              </a:rPr>
              <a:t>risk trade</a:t>
            </a:r>
            <a:r>
              <a:rPr lang="en-US" sz="1800" dirty="0"/>
              <a:t> and </a:t>
            </a:r>
            <a:r>
              <a:rPr lang="en-US" sz="1800" b="1" dirty="0">
                <a:solidFill>
                  <a:srgbClr val="0070C0"/>
                </a:solidFill>
              </a:rPr>
              <a:t>guarantee a performance </a:t>
            </a:r>
            <a:r>
              <a:rPr lang="en-US" sz="1800" dirty="0"/>
              <a:t>that is better than the closing price</a:t>
            </a:r>
          </a:p>
        </p:txBody>
      </p:sp>
      <p:sp>
        <p:nvSpPr>
          <p:cNvPr id="4" name="TextBox 3"/>
          <p:cNvSpPr txBox="1"/>
          <p:nvPr/>
        </p:nvSpPr>
        <p:spPr>
          <a:xfrm>
            <a:off x="3923928" y="4509120"/>
            <a:ext cx="2650084" cy="461665"/>
          </a:xfrm>
          <a:prstGeom prst="rect">
            <a:avLst/>
          </a:prstGeom>
          <a:noFill/>
        </p:spPr>
        <p:txBody>
          <a:bodyPr wrap="none" rtlCol="0">
            <a:spAutoFit/>
          </a:bodyPr>
          <a:lstStyle/>
          <a:p>
            <a:r>
              <a:rPr lang="en-US" dirty="0">
                <a:solidFill>
                  <a:schemeClr val="bg1"/>
                </a:solidFill>
              </a:rPr>
              <a:t>Not Good Enough</a:t>
            </a:r>
          </a:p>
        </p:txBody>
      </p:sp>
      <p:grpSp>
        <p:nvGrpSpPr>
          <p:cNvPr id="14" name="Group 13"/>
          <p:cNvGrpSpPr/>
          <p:nvPr/>
        </p:nvGrpSpPr>
        <p:grpSpPr>
          <a:xfrm>
            <a:off x="4139952" y="2132856"/>
            <a:ext cx="4646580" cy="3600400"/>
            <a:chOff x="3635896" y="2150854"/>
            <a:chExt cx="4747932" cy="3601566"/>
          </a:xfrm>
        </p:grpSpPr>
        <p:pic>
          <p:nvPicPr>
            <p:cNvPr id="7" name="Picture 6"/>
            <p:cNvPicPr>
              <a:picLocks noChangeAspect="1"/>
            </p:cNvPicPr>
            <p:nvPr/>
          </p:nvPicPr>
          <p:blipFill>
            <a:blip r:embed="rId2"/>
            <a:stretch>
              <a:fillRect/>
            </a:stretch>
          </p:blipFill>
          <p:spPr>
            <a:xfrm>
              <a:off x="3635896" y="2150854"/>
              <a:ext cx="4747932" cy="3366715"/>
            </a:xfrm>
            <a:prstGeom prst="rect">
              <a:avLst/>
            </a:prstGeom>
          </p:spPr>
        </p:pic>
        <p:cxnSp>
          <p:nvCxnSpPr>
            <p:cNvPr id="9" name="Straight Connector 8"/>
            <p:cNvCxnSpPr/>
            <p:nvPr/>
          </p:nvCxnSpPr>
          <p:spPr bwMode="auto">
            <a:xfrm>
              <a:off x="7380312" y="5157192"/>
              <a:ext cx="792088" cy="0"/>
            </a:xfrm>
            <a:prstGeom prst="line">
              <a:avLst/>
            </a:prstGeom>
            <a:solidFill>
              <a:schemeClr val="accent1"/>
            </a:solidFill>
            <a:ln w="412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7314219" y="5229200"/>
              <a:ext cx="1002197" cy="523220"/>
            </a:xfrm>
            <a:prstGeom prst="rect">
              <a:avLst/>
            </a:prstGeom>
            <a:noFill/>
          </p:spPr>
          <p:txBody>
            <a:bodyPr wrap="none" rtlCol="0">
              <a:spAutoFit/>
            </a:bodyPr>
            <a:lstStyle/>
            <a:p>
              <a:r>
                <a:rPr lang="en-US" sz="2800" b="1" dirty="0" smtClean="0">
                  <a:latin typeface="Berlin Sans FB Demi" panose="020E0802020502020306" pitchFamily="34" charset="0"/>
                </a:rPr>
                <a:t>Close</a:t>
              </a:r>
              <a:endParaRPr lang="en-US" b="1" dirty="0">
                <a:latin typeface="Berlin Sans FB Demi" panose="020E0802020502020306" pitchFamily="34" charset="0"/>
              </a:endParaRPr>
            </a:p>
          </p:txBody>
        </p:sp>
      </p:grpSp>
    </p:spTree>
    <p:extLst>
      <p:ext uri="{BB962C8B-B14F-4D97-AF65-F5344CB8AC3E}">
        <p14:creationId xmlns:p14="http://schemas.microsoft.com/office/powerpoint/2010/main" val="5019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556792"/>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a:t>Objective</a:t>
            </a:r>
            <a:r>
              <a:rPr lang="en-US" sz="1800" dirty="0"/>
              <a:t>: Buy HK$ 2.8 billion of </a:t>
            </a:r>
            <a:r>
              <a:rPr lang="en-US" sz="1800" dirty="0" err="1"/>
              <a:t>Tencent</a:t>
            </a:r>
            <a:r>
              <a:rPr lang="en-US" sz="1800" dirty="0"/>
              <a:t> and benchmark to </a:t>
            </a:r>
            <a:r>
              <a:rPr lang="en-US" sz="1800" b="1" dirty="0">
                <a:solidFill>
                  <a:srgbClr val="0070C0"/>
                </a:solidFill>
              </a:rPr>
              <a:t>Closing </a:t>
            </a:r>
            <a:r>
              <a:rPr lang="en-US" sz="1800" b="1" dirty="0" smtClean="0">
                <a:solidFill>
                  <a:srgbClr val="0070C0"/>
                </a:solidFill>
              </a:rPr>
              <a:t>Price. </a:t>
            </a: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p>
          <a:p>
            <a:pPr marL="0" indent="0"/>
            <a:r>
              <a:rPr lang="en-US" sz="1800" b="1" dirty="0" smtClean="0">
                <a:solidFill>
                  <a:srgbClr val="0070C0"/>
                </a:solidFill>
              </a:rPr>
              <a:t> </a:t>
            </a:r>
            <a:endParaRPr lang="en-US" sz="1800" b="1" dirty="0">
              <a:solidFill>
                <a:srgbClr val="0070C0"/>
              </a:solidFill>
            </a:endParaRP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1432498621"/>
              </p:ext>
            </p:extLst>
          </p:nvPr>
        </p:nvGraphicFramePr>
        <p:xfrm>
          <a:off x="467544" y="2556787"/>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2852936"/>
            <a:ext cx="8064896"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a:t>
            </a:r>
            <a:r>
              <a:rPr lang="en-US" sz="1800" dirty="0"/>
              <a:t>order </a:t>
            </a:r>
            <a:r>
              <a:rPr lang="en-US" sz="1800" dirty="0" smtClean="0"/>
              <a:t>from the major passive tracking fund is </a:t>
            </a:r>
            <a:r>
              <a:rPr lang="en-US" sz="1800" dirty="0"/>
              <a:t>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closing. </a:t>
            </a:r>
            <a:r>
              <a:rPr lang="en-US" sz="1800" dirty="0" smtClean="0"/>
              <a:t>Many other index/passive </a:t>
            </a:r>
            <a:r>
              <a:rPr lang="en-US" sz="1800" dirty="0"/>
              <a:t>tracking funds </a:t>
            </a:r>
            <a:r>
              <a:rPr lang="en-US" sz="1800" dirty="0" smtClean="0"/>
              <a:t>also need </a:t>
            </a:r>
            <a:r>
              <a:rPr lang="en-US" sz="1800" dirty="0"/>
              <a:t>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a:t>That 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relatively lower price </a:t>
            </a:r>
            <a:r>
              <a:rPr lang="en-US" sz="1800" dirty="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395536" y="1988840"/>
            <a:ext cx="8263801" cy="369332"/>
          </a:xfrm>
          <a:prstGeom prst="rect">
            <a:avLst/>
          </a:prstGeom>
          <a:noFill/>
        </p:spPr>
        <p:txBody>
          <a:bodyPr wrap="none" rtlCol="0">
            <a:spAutoFit/>
          </a:bodyPr>
          <a:lstStyle/>
          <a:p>
            <a:r>
              <a:rPr lang="en-US" sz="1800" dirty="0" smtClean="0"/>
              <a:t>Why the pre-trade portion executed at a </a:t>
            </a:r>
            <a:r>
              <a:rPr lang="en-US" sz="1800" b="1" dirty="0" smtClean="0">
                <a:solidFill>
                  <a:srgbClr val="0070C0"/>
                </a:solidFill>
              </a:rPr>
              <a:t>lower price </a:t>
            </a:r>
            <a:r>
              <a:rPr lang="en-US" sz="1800" dirty="0" smtClean="0"/>
              <a:t>than the on-close portion?</a:t>
            </a:r>
            <a:endParaRPr lang="en-US" sz="1800" dirty="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21" name="TextBox 20"/>
          <p:cNvSpPr txBox="1"/>
          <p:nvPr/>
        </p:nvSpPr>
        <p:spPr>
          <a:xfrm>
            <a:off x="323528" y="1844824"/>
            <a:ext cx="8305428" cy="369332"/>
          </a:xfrm>
          <a:prstGeom prst="rect">
            <a:avLst/>
          </a:prstGeom>
          <a:noFill/>
        </p:spPr>
        <p:txBody>
          <a:bodyPr wrap="square" rtlCol="0">
            <a:spAutoFit/>
          </a:bodyPr>
          <a:lstStyle/>
          <a:p>
            <a:r>
              <a:rPr lang="en-US" sz="1800" dirty="0"/>
              <a:t>If pre-trade can improve the execution performance, why not </a:t>
            </a:r>
            <a:r>
              <a:rPr lang="en-US" sz="1800" b="1" dirty="0">
                <a:solidFill>
                  <a:srgbClr val="0070C0"/>
                </a:solidFill>
              </a:rPr>
              <a:t>100% pre-trade</a:t>
            </a:r>
            <a:r>
              <a:rPr lang="en-US" sz="1800" dirty="0" smtClean="0"/>
              <a:t>?</a:t>
            </a:r>
            <a:endParaRPr lang="en-US" sz="1800" dirty="0"/>
          </a:p>
        </p:txBody>
      </p:sp>
      <p:grpSp>
        <p:nvGrpSpPr>
          <p:cNvPr id="14" name="Group 13"/>
          <p:cNvGrpSpPr/>
          <p:nvPr/>
        </p:nvGrpSpPr>
        <p:grpSpPr>
          <a:xfrm>
            <a:off x="2411760" y="2420888"/>
            <a:ext cx="3827660" cy="3503670"/>
            <a:chOff x="782213" y="2861543"/>
            <a:chExt cx="3210337" cy="2848373"/>
          </a:xfrm>
        </p:grpSpPr>
        <p:pic>
          <p:nvPicPr>
            <p:cNvPr id="10" name="Picture 9"/>
            <p:cNvPicPr>
              <a:picLocks noChangeAspect="1"/>
            </p:cNvPicPr>
            <p:nvPr/>
          </p:nvPicPr>
          <p:blipFill>
            <a:blip r:embed="rId2"/>
            <a:stretch>
              <a:fillRect/>
            </a:stretch>
          </p:blipFill>
          <p:spPr>
            <a:xfrm>
              <a:off x="782213" y="2861543"/>
              <a:ext cx="3153215" cy="2848373"/>
            </a:xfrm>
            <a:prstGeom prst="rect">
              <a:avLst/>
            </a:prstGeom>
          </p:spPr>
        </p:pic>
        <p:sp>
          <p:nvSpPr>
            <p:cNvPr id="11" name="TextBox 10"/>
            <p:cNvSpPr txBox="1"/>
            <p:nvPr/>
          </p:nvSpPr>
          <p:spPr>
            <a:xfrm>
              <a:off x="1941962" y="5129760"/>
              <a:ext cx="2050588" cy="325277"/>
            </a:xfrm>
            <a:prstGeom prst="rect">
              <a:avLst/>
            </a:prstGeom>
            <a:noFill/>
          </p:spPr>
          <p:txBody>
            <a:bodyPr wrap="none" rtlCol="0">
              <a:spAutoFit/>
            </a:bodyPr>
            <a:lstStyle/>
            <a:p>
              <a:r>
                <a:rPr lang="en-US" sz="2000" b="1" dirty="0" smtClean="0">
                  <a:solidFill>
                    <a:schemeClr val="bg1"/>
                  </a:solidFill>
                </a:rPr>
                <a:t>I want all pre-trade</a:t>
              </a:r>
              <a:endParaRPr lang="en-US" sz="2000" b="1" dirty="0">
                <a:solidFill>
                  <a:schemeClr val="bg1"/>
                </a:solidFill>
              </a:endParaRPr>
            </a:p>
          </p:txBody>
        </p:sp>
        <p:sp>
          <p:nvSpPr>
            <p:cNvPr id="15" name="TextBox 14"/>
            <p:cNvSpPr txBox="1"/>
            <p:nvPr/>
          </p:nvSpPr>
          <p:spPr>
            <a:xfrm>
              <a:off x="2886228" y="5367568"/>
              <a:ext cx="1086602" cy="325277"/>
            </a:xfrm>
            <a:prstGeom prst="rect">
              <a:avLst/>
            </a:prstGeom>
            <a:noFill/>
          </p:spPr>
          <p:txBody>
            <a:bodyPr wrap="none" rtlCol="0">
              <a:spAutoFit/>
            </a:bodyPr>
            <a:lstStyle/>
            <a:p>
              <a:r>
                <a:rPr lang="en-US" sz="2000" b="1" dirty="0" smtClean="0">
                  <a:solidFill>
                    <a:schemeClr val="bg1"/>
                  </a:solidFill>
                </a:rPr>
                <a:t>pre-trade</a:t>
              </a:r>
              <a:endParaRPr lang="en-US" sz="2000" b="1" dirty="0">
                <a:solidFill>
                  <a:schemeClr val="bg1"/>
                </a:solidFill>
              </a:endParaRPr>
            </a:p>
          </p:txBody>
        </p:sp>
      </p:grpSp>
    </p:spTree>
    <p:extLst>
      <p:ext uri="{BB962C8B-B14F-4D97-AF65-F5344CB8AC3E}">
        <p14:creationId xmlns:p14="http://schemas.microsoft.com/office/powerpoint/2010/main" val="12749845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20" name="TextBox 19"/>
          <p:cNvSpPr txBox="1"/>
          <p:nvPr/>
        </p:nvSpPr>
        <p:spPr>
          <a:xfrm>
            <a:off x="4770021" y="2060848"/>
            <a:ext cx="3690411"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Needs </a:t>
            </a:r>
            <a:r>
              <a:rPr lang="en-US" sz="1800" b="1" dirty="0">
                <a:solidFill>
                  <a:srgbClr val="0070C0"/>
                </a:solidFill>
              </a:rPr>
              <a:t>enough buy quantity</a:t>
            </a:r>
            <a:r>
              <a:rPr lang="en-US" sz="1800" dirty="0"/>
              <a:t> to </a:t>
            </a:r>
            <a:r>
              <a:rPr lang="en-US" sz="1800" b="1" dirty="0">
                <a:solidFill>
                  <a:srgbClr val="0070C0"/>
                </a:solidFill>
              </a:rPr>
              <a:t>support the closing price</a:t>
            </a:r>
            <a:r>
              <a:rPr lang="en-US" sz="1800" dirty="0"/>
              <a:t>. If the major rebalance buy order is not presented in the closing auction while other players (e.g. Hedge Funds) may </a:t>
            </a:r>
            <a:r>
              <a:rPr lang="en-US" sz="1800" b="1" dirty="0">
                <a:solidFill>
                  <a:srgbClr val="0070C0"/>
                </a:solidFill>
              </a:rPr>
              <a:t>sell and push down </a:t>
            </a:r>
            <a:r>
              <a:rPr lang="en-US" sz="1800" dirty="0"/>
              <a:t>the closing price.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result is </a:t>
            </a:r>
            <a:r>
              <a:rPr lang="en-US" sz="1800" b="1" dirty="0">
                <a:solidFill>
                  <a:srgbClr val="0070C0"/>
                </a:solidFill>
              </a:rPr>
              <a:t>pre-trade portion will be more expensive</a:t>
            </a:r>
            <a:r>
              <a:rPr lang="en-US" sz="1800" dirty="0"/>
              <a:t> than the closing price and hence a </a:t>
            </a:r>
            <a:r>
              <a:rPr lang="en-US" sz="1800" b="1" dirty="0">
                <a:solidFill>
                  <a:srgbClr val="0070C0"/>
                </a:solidFill>
              </a:rPr>
              <a:t>worse execution price</a:t>
            </a:r>
          </a:p>
          <a:p>
            <a:pPr marL="285750" indent="-285750">
              <a:buFont typeface="Arial" panose="020B0604020202020204" pitchFamily="34" charset="0"/>
              <a:buChar char="•"/>
            </a:pPr>
            <a:endParaRPr lang="en-US" sz="1800" dirty="0"/>
          </a:p>
          <a:p>
            <a:endParaRPr lang="en-US" sz="1800" dirty="0"/>
          </a:p>
        </p:txBody>
      </p:sp>
      <p:pic>
        <p:nvPicPr>
          <p:cNvPr id="2" name="Picture 1"/>
          <p:cNvPicPr>
            <a:picLocks noChangeAspect="1"/>
          </p:cNvPicPr>
          <p:nvPr/>
        </p:nvPicPr>
        <p:blipFill>
          <a:blip r:embed="rId2"/>
          <a:stretch>
            <a:fillRect/>
          </a:stretch>
        </p:blipFill>
        <p:spPr>
          <a:xfrm>
            <a:off x="323529" y="2204864"/>
            <a:ext cx="4446492" cy="2736303"/>
          </a:xfrm>
          <a:prstGeom prst="rect">
            <a:avLst/>
          </a:prstGeom>
        </p:spPr>
      </p:pic>
      <p:sp>
        <p:nvSpPr>
          <p:cNvPr id="4" name="TextBox 3"/>
          <p:cNvSpPr txBox="1"/>
          <p:nvPr/>
        </p:nvSpPr>
        <p:spPr>
          <a:xfrm>
            <a:off x="827394" y="3753619"/>
            <a:ext cx="3438762" cy="584775"/>
          </a:xfrm>
          <a:prstGeom prst="rect">
            <a:avLst/>
          </a:prstGeom>
          <a:noFill/>
        </p:spPr>
        <p:txBody>
          <a:bodyPr wrap="none" rtlCol="0">
            <a:spAutoFit/>
          </a:bodyPr>
          <a:lstStyle/>
          <a:p>
            <a:r>
              <a:rPr lang="en-HK" sz="3200" b="1" dirty="0" smtClean="0">
                <a:solidFill>
                  <a:schemeClr val="bg1"/>
                </a:solidFill>
              </a:rPr>
              <a:t>Can I support it?</a:t>
            </a:r>
            <a:endParaRPr lang="en-HK" sz="3200" b="1" dirty="0">
              <a:solidFill>
                <a:schemeClr val="bg1"/>
              </a:solidFill>
            </a:endParaRPr>
          </a:p>
        </p:txBody>
      </p:sp>
    </p:spTree>
    <p:extLst>
      <p:ext uri="{BB962C8B-B14F-4D97-AF65-F5344CB8AC3E}">
        <p14:creationId xmlns:p14="http://schemas.microsoft.com/office/powerpoint/2010/main" val="199871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a:t>
            </a:r>
            <a:r>
              <a:rPr lang="en-US" sz="1800" dirty="0"/>
              <a:t>to determine </a:t>
            </a:r>
            <a:r>
              <a:rPr lang="en-US" sz="1800" dirty="0" smtClean="0"/>
              <a:t>the </a:t>
            </a:r>
            <a:r>
              <a:rPr lang="en-US" sz="1800" b="1" dirty="0" smtClean="0">
                <a:solidFill>
                  <a:srgbClr val="0070C0"/>
                </a:solidFill>
              </a:rPr>
              <a:t>ratio </a:t>
            </a:r>
            <a:r>
              <a:rPr lang="en-US" sz="1800" b="1" dirty="0">
                <a:solidFill>
                  <a:srgbClr val="0070C0"/>
                </a:solidFill>
              </a:rPr>
              <a:t>of Pre-trade vs </a:t>
            </a:r>
            <a:r>
              <a:rPr lang="en-US" sz="1800" b="1" dirty="0" smtClean="0">
                <a:solidFill>
                  <a:srgbClr val="0070C0"/>
                </a:solidFill>
              </a:rPr>
              <a:t>On-Close,</a:t>
            </a:r>
          </a:p>
          <a:p>
            <a:pPr>
              <a:buFont typeface="Arial" panose="020B0604020202020204" pitchFamily="34" charset="0"/>
              <a:buChar char="•"/>
            </a:pPr>
            <a:r>
              <a:rPr lang="en-US" sz="1800" dirty="0" smtClean="0"/>
              <a:t>10%-90% or 20%-80% or 30%-70% ?</a:t>
            </a:r>
          </a:p>
          <a:p>
            <a:pPr marL="0" indent="0"/>
            <a:endParaRPr lang="en-US" sz="1800" dirty="0"/>
          </a:p>
          <a:p>
            <a:pPr marL="0" indent="0"/>
            <a:r>
              <a:rPr lang="en-US" sz="1800" b="1" dirty="0"/>
              <a:t>Estimate the Closing volume in the rebalance date</a:t>
            </a:r>
            <a:br>
              <a:rPr lang="en-US" sz="1800" b="1" dirty="0"/>
            </a:br>
            <a:endParaRPr lang="en-US" sz="1800" b="1" dirty="0"/>
          </a:p>
          <a:p>
            <a:pPr marL="0" indent="0"/>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a:p>
          <a:p>
            <a:endParaRPr lang="en-US" sz="2000" dirty="0"/>
          </a:p>
          <a:p>
            <a:endParaRPr lang="en-US" sz="2000" dirty="0"/>
          </a:p>
        </p:txBody>
      </p:sp>
      <p:sp>
        <p:nvSpPr>
          <p:cNvPr id="14" name="TextBox 13"/>
          <p:cNvSpPr txBox="1"/>
          <p:nvPr/>
        </p:nvSpPr>
        <p:spPr>
          <a:xfrm>
            <a:off x="308367" y="5036853"/>
            <a:ext cx="8016181"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Passive funds Flow</a:t>
            </a:r>
            <a:r>
              <a:rPr lang="en-US" sz="1600" b="1" dirty="0" smtClean="0">
                <a:solidFill>
                  <a:srgbClr val="0070C0"/>
                </a:solidFill>
              </a:rPr>
              <a:t>: funds AUM and holdings </a:t>
            </a:r>
            <a:r>
              <a:rPr lang="en-US" sz="1600" dirty="0" smtClean="0"/>
              <a:t>for this particular index and stocks. This is public information and is provided with Data vendors (e.g. </a:t>
            </a:r>
            <a:r>
              <a:rPr lang="en-US" sz="1600" dirty="0" err="1" smtClean="0">
                <a:hlinkClick r:id="rId2"/>
              </a:rPr>
              <a:t>FactSet</a:t>
            </a:r>
            <a:r>
              <a:rPr lang="en-US" sz="1600" dirty="0" smtClean="0"/>
              <a:t>)</a:t>
            </a:r>
            <a:br>
              <a:rPr lang="en-US" sz="1600" dirty="0" smtClean="0"/>
            </a:br>
            <a:endParaRPr lang="en-US" sz="1600" dirty="0" smtClean="0"/>
          </a:p>
          <a:p>
            <a:pPr marL="285750" indent="-285750">
              <a:buFont typeface="Arial" panose="020B0604020202020204" pitchFamily="34" charset="0"/>
              <a:buChar char="•"/>
            </a:pPr>
            <a:r>
              <a:rPr lang="en-US" sz="1600" b="1" dirty="0" smtClean="0"/>
              <a:t>Historical data</a:t>
            </a:r>
            <a:r>
              <a:rPr lang="en-US" sz="1600" dirty="0" smtClean="0"/>
              <a:t>: based on </a:t>
            </a:r>
            <a:r>
              <a:rPr lang="en-US" sz="1600" b="1" dirty="0">
                <a:solidFill>
                  <a:srgbClr val="0070C0"/>
                </a:solidFill>
              </a:rPr>
              <a:t>previous similar index rebalance </a:t>
            </a:r>
            <a:r>
              <a:rPr lang="en-US" sz="1600" dirty="0"/>
              <a:t>trades and volumes</a:t>
            </a:r>
          </a:p>
        </p:txBody>
      </p:sp>
      <p:sp>
        <p:nvSpPr>
          <p:cNvPr id="2" name="AutoShape 2" descr="May 31 flat daily calendar icon date Royalty Free Ve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May 17 flat daily calendar icon date Royalty Free Ve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612775" y="3068960"/>
            <a:ext cx="5616624" cy="1656184"/>
            <a:chOff x="1457275" y="2524125"/>
            <a:chExt cx="6071364" cy="1840979"/>
          </a:xfrm>
        </p:grpSpPr>
        <p:sp>
          <p:nvSpPr>
            <p:cNvPr id="8" name="TextBox 7"/>
            <p:cNvSpPr txBox="1"/>
            <p:nvPr/>
          </p:nvSpPr>
          <p:spPr>
            <a:xfrm>
              <a:off x="1457275" y="4026550"/>
              <a:ext cx="1596912" cy="338554"/>
            </a:xfrm>
            <a:prstGeom prst="rect">
              <a:avLst/>
            </a:prstGeom>
            <a:noFill/>
          </p:spPr>
          <p:txBody>
            <a:bodyPr wrap="none" rtlCol="0">
              <a:spAutoFit/>
            </a:bodyPr>
            <a:lstStyle/>
            <a:p>
              <a:r>
                <a:rPr lang="en-US" sz="1600" dirty="0"/>
                <a:t>Announce Date</a:t>
              </a:r>
            </a:p>
          </p:txBody>
        </p:sp>
        <p:sp>
          <p:nvSpPr>
            <p:cNvPr id="12" name="TextBox 11"/>
            <p:cNvSpPr txBox="1"/>
            <p:nvPr/>
          </p:nvSpPr>
          <p:spPr>
            <a:xfrm>
              <a:off x="4355976" y="4026550"/>
              <a:ext cx="3172663" cy="338554"/>
            </a:xfrm>
            <a:prstGeom prst="rect">
              <a:avLst/>
            </a:prstGeom>
            <a:noFill/>
          </p:spPr>
          <p:txBody>
            <a:bodyPr wrap="none" rtlCol="0">
              <a:spAutoFit/>
            </a:bodyPr>
            <a:lstStyle/>
            <a:p>
              <a:r>
                <a:rPr lang="en-US" sz="1600" dirty="0"/>
                <a:t>Implementation (rebalance) Date</a:t>
              </a:r>
            </a:p>
          </p:txBody>
        </p:sp>
        <p:cxnSp>
          <p:nvCxnSpPr>
            <p:cNvPr id="11" name="Straight Arrow Connector 10"/>
            <p:cNvCxnSpPr/>
            <p:nvPr/>
          </p:nvCxnSpPr>
          <p:spPr>
            <a:xfrm>
              <a:off x="3329483" y="3476520"/>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607" t="14162" r="16204" b="24894"/>
            <a:stretch/>
          </p:blipFill>
          <p:spPr bwMode="auto">
            <a:xfrm>
              <a:off x="5154437" y="2590800"/>
              <a:ext cx="1361779"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6751" t="11158" r="17129" b="24893"/>
            <a:stretch/>
          </p:blipFill>
          <p:spPr bwMode="auto">
            <a:xfrm>
              <a:off x="1619672" y="2524125"/>
              <a:ext cx="1360351"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6372200" y="3716675"/>
            <a:ext cx="1531188" cy="646331"/>
          </a:xfrm>
          <a:prstGeom prst="rect">
            <a:avLst/>
          </a:prstGeom>
          <a:noFill/>
        </p:spPr>
        <p:txBody>
          <a:bodyPr wrap="none" rtlCol="0">
            <a:spAutoFit/>
          </a:bodyPr>
          <a:lstStyle/>
          <a:p>
            <a:r>
              <a:rPr lang="en-US" sz="1800" dirty="0" smtClean="0">
                <a:hlinkClick r:id="rId5"/>
              </a:rPr>
              <a:t>Example HSI</a:t>
            </a:r>
            <a:endParaRPr lang="en-US" sz="1800" dirty="0"/>
          </a:p>
          <a:p>
            <a:endParaRPr lang="en-US" sz="18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24222</TotalTime>
  <Words>14291</Words>
  <Application>Microsoft Office PowerPoint</Application>
  <PresentationFormat>On-screen Show (4:3)</PresentationFormat>
  <Paragraphs>2752</Paragraphs>
  <Slides>185</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185</vt:i4>
      </vt:variant>
    </vt:vector>
  </HeadingPairs>
  <TitlesOfParts>
    <vt:vector size="197" baseType="lpstr">
      <vt:lpstr>Helvetica Light</vt:lpstr>
      <vt:lpstr>ＭＳ Ｐゴシック</vt:lpstr>
      <vt:lpstr>新細明體</vt:lpstr>
      <vt:lpstr>Arial</vt:lpstr>
      <vt:lpstr>Berlin Sans FB Demi</vt:lpstr>
      <vt:lpstr>Book Antiqua</vt:lpstr>
      <vt:lpstr>Calibri</vt:lpstr>
      <vt:lpstr>Times</vt:lpstr>
      <vt:lpstr>Times New Roman</vt:lpstr>
      <vt:lpstr>Verdana</vt:lpstr>
      <vt:lpstr>Wingdings</vt:lpstr>
      <vt:lpstr>PowerPoint Template-CBF</vt:lpstr>
      <vt:lpstr>Big Data, AI, Machine Learning, Investment and Algo Trading</vt:lpstr>
      <vt:lpstr>My Background</vt:lpstr>
      <vt:lpstr>My Work</vt:lpstr>
      <vt:lpstr>My Work</vt:lpstr>
      <vt:lpstr>History of trading</vt:lpstr>
      <vt:lpstr>Industrial Practice – Biz </vt:lpstr>
      <vt:lpstr>Industrial Practice – Trading Desk </vt:lpstr>
      <vt:lpstr>Trading Strategies</vt:lpstr>
      <vt:lpstr>Trading for Money</vt:lpstr>
      <vt:lpstr>Trading for Money</vt:lpstr>
      <vt:lpstr>PowerPoint Presentation</vt:lpstr>
      <vt:lpstr>Trading Strategies – Technical Analysis</vt:lpstr>
      <vt:lpstr>Trading Strategies – Day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Demo: Bit Coin Trading</vt:lpstr>
      <vt:lpstr>Demo: Bit Coin Trading</vt:lpstr>
      <vt:lpstr>Demo: Bit Coin Trading</vt:lpstr>
      <vt:lpstr>Strategy Performance Evaluation</vt:lpstr>
      <vt:lpstr>Strategy Performance Evaluation</vt:lpstr>
      <vt:lpstr>Back Testing Limitations</vt:lpstr>
      <vt:lpstr>Back Testing Limitations</vt:lpstr>
      <vt:lpstr>Back Testing Limitations</vt:lpstr>
      <vt:lpstr>Risk Management</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Iceberg and Peg</vt:lpstr>
      <vt:lpstr>Algo - Iceberg and Peg</vt:lpstr>
      <vt:lpstr>Type 2: Benchmark Algos</vt:lpstr>
      <vt:lpstr>PowerPoint Presentation</vt:lpstr>
      <vt:lpstr>Algo – POV (%Volume Benchmark)</vt:lpstr>
      <vt:lpstr>Algo – POV (%Volume Benchmark)</vt:lpstr>
      <vt:lpstr>Algo – POV (%Volume Benchmark)</vt:lpstr>
      <vt:lpstr>PowerPoint Presentation</vt:lpstr>
      <vt:lpstr>PowerPoint Presentation</vt:lpstr>
      <vt:lpstr>Algo – POV (%Volume Benchmark)</vt:lpstr>
      <vt:lpstr>Algo - Implementation Shortfall</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Algo – Market On Close</vt:lpstr>
      <vt:lpstr>PowerPoint Presentation</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PowerPoint Presentation</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Market Making</vt:lpstr>
      <vt:lpstr>Algo – Value Arbitrage</vt:lpstr>
      <vt:lpstr>Algo – Latency Arbitrage</vt:lpstr>
      <vt:lpstr>Algo – Venue Arbitrage</vt:lpstr>
      <vt:lpstr>Algo – Venue Arbitrage</vt:lpstr>
      <vt:lpstr>PowerPoint Presentation</vt:lpstr>
      <vt:lpstr>PowerPoint Presentation</vt:lpstr>
      <vt:lpstr>Algo – Crypto Venue Arbitrage</vt:lpstr>
      <vt:lpstr>Algo – Crypto Venue Arbitrage</vt:lpstr>
      <vt:lpstr>Algo – Crypto Venue Arbitrage</vt:lpstr>
      <vt:lpstr>Algo – Crypto Venue Arbitrage</vt:lpstr>
      <vt:lpstr>PowerPoint Presentation</vt:lpstr>
      <vt:lpstr>Major Event: 1987-10-19 Black Monday </vt:lpstr>
      <vt:lpstr>Major Event: 2010-05-06 Flash Crash</vt:lpstr>
      <vt:lpstr>Exchange and Rules – Price Control </vt:lpstr>
      <vt:lpstr>Exchange and Rules – Price Control  </vt:lpstr>
      <vt:lpstr>Exchange and Rules – Price Control  </vt:lpstr>
      <vt:lpstr>Exchange and Rules – Price Control</vt:lpstr>
      <vt:lpstr>Error &amp; Risk Control</vt:lpstr>
      <vt:lpstr>Error &amp; Risk Control</vt:lpstr>
      <vt:lpstr>Error &amp; Risk Control</vt:lpstr>
      <vt:lpstr>Error &amp; Risk Control</vt:lpstr>
      <vt:lpstr>Error &amp; Risk Control</vt:lpstr>
      <vt:lpstr>Error &amp; Risk Control</vt:lpstr>
      <vt:lpstr>Error &amp; Risk Control</vt:lpstr>
      <vt:lpstr>Error &amp; Risk Control</vt:lpstr>
      <vt:lpstr>Appendix</vt:lpstr>
      <vt:lpstr>Industrial Practice – Biz </vt:lpstr>
      <vt:lpstr>Industrial Practice – Players </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Basic Market Micro-structure</vt:lpstr>
      <vt:lpstr>Basic Market Micro-structure</vt:lpstr>
      <vt:lpstr>Basic Market Micro-structure </vt:lpstr>
      <vt:lpstr>Basic Market Micro-structure</vt:lpstr>
      <vt:lpstr>Dark Pool</vt:lpstr>
      <vt:lpstr>PowerPoint Presentation</vt:lpstr>
      <vt:lpstr>Algo - VWAP</vt:lpstr>
      <vt:lpstr>Transaction Cost Analysis</vt:lpstr>
      <vt:lpstr>Transaction Cost Analysis</vt:lpstr>
      <vt:lpstr>Transaction Cost Analysis</vt:lpstr>
      <vt:lpstr>Transaction Cost Analysis</vt:lpstr>
      <vt:lpstr>Transaction Cost Analysis</vt:lpstr>
      <vt:lpstr>Other Stock Exchanges - Highlights</vt:lpstr>
      <vt:lpstr>Other Stock Exchanges - Highlights</vt:lpstr>
      <vt:lpstr>Error &amp; Risk Control</vt:lpstr>
      <vt:lpstr>Develop Automated Trading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Wai keung Liu</cp:lastModifiedBy>
  <cp:revision>586</cp:revision>
  <cp:lastPrinted>2013-10-02T07:30:28Z</cp:lastPrinted>
  <dcterms:created xsi:type="dcterms:W3CDTF">2018-01-14T13:40:03Z</dcterms:created>
  <dcterms:modified xsi:type="dcterms:W3CDTF">2025-09-26T12:53:37Z</dcterms:modified>
</cp:coreProperties>
</file>